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06" r:id="rId2"/>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967DF-6AF8-43BE-914C-F028C4537E3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tr-TR"/>
        </a:p>
      </dgm:t>
    </dgm:pt>
    <dgm:pt modelId="{8F0617DA-FD34-48D6-BE02-8DD338A4E6D1}">
      <dgm:prSet phldrT="[Metin]"/>
      <dgm:spPr/>
      <dgm:t>
        <a:bodyPr/>
        <a:lstStyle/>
        <a:p>
          <a:r>
            <a:rPr lang="tr-TR" dirty="0"/>
            <a:t>INVENTORY MANAGEMENT AND CONTROL</a:t>
          </a:r>
        </a:p>
      </dgm:t>
    </dgm:pt>
    <dgm:pt modelId="{66CE95EE-E013-478F-A805-9B5F8219D3C3}" type="parTrans" cxnId="{61A08A4F-E889-4E12-9B0A-EF932B5B6962}">
      <dgm:prSet/>
      <dgm:spPr/>
      <dgm:t>
        <a:bodyPr/>
        <a:lstStyle/>
        <a:p>
          <a:endParaRPr lang="tr-TR"/>
        </a:p>
      </dgm:t>
    </dgm:pt>
    <dgm:pt modelId="{BE0FD784-942C-4026-BC07-4A64BC11833E}" type="sibTrans" cxnId="{61A08A4F-E889-4E12-9B0A-EF932B5B6962}">
      <dgm:prSet/>
      <dgm:spPr/>
      <dgm:t>
        <a:bodyPr/>
        <a:lstStyle/>
        <a:p>
          <a:endParaRPr lang="tr-TR"/>
        </a:p>
      </dgm:t>
    </dgm:pt>
    <dgm:pt modelId="{92918CF8-2A57-473D-AF0B-B621731BB7FC}">
      <dgm:prSet phldrT="[Metin]"/>
      <dgm:spPr/>
      <dgm:t>
        <a:bodyPr/>
        <a:lstStyle/>
        <a:p>
          <a:r>
            <a:rPr lang="tr-TR" dirty="0"/>
            <a:t>MANUFACTURING REQUIREMENT P.(MRP2)</a:t>
          </a:r>
        </a:p>
      </dgm:t>
    </dgm:pt>
    <dgm:pt modelId="{D8D0F9FF-13BE-490F-9DD2-7EEBF6A97E1C}" type="parTrans" cxnId="{DDB3C2A1-7C79-4A94-B13D-B694F4E6C315}">
      <dgm:prSet/>
      <dgm:spPr/>
      <dgm:t>
        <a:bodyPr/>
        <a:lstStyle/>
        <a:p>
          <a:endParaRPr lang="tr-TR"/>
        </a:p>
      </dgm:t>
    </dgm:pt>
    <dgm:pt modelId="{6192E9C4-12FB-4751-95AA-2BE743E7B345}" type="sibTrans" cxnId="{DDB3C2A1-7C79-4A94-B13D-B694F4E6C315}">
      <dgm:prSet/>
      <dgm:spPr/>
      <dgm:t>
        <a:bodyPr/>
        <a:lstStyle/>
        <a:p>
          <a:endParaRPr lang="tr-TR"/>
        </a:p>
      </dgm:t>
    </dgm:pt>
    <dgm:pt modelId="{212845C7-007C-4AB3-BFE4-C484B1692205}">
      <dgm:prSet phldrT="[Metin]"/>
      <dgm:spPr/>
      <dgm:t>
        <a:bodyPr/>
        <a:lstStyle/>
        <a:p>
          <a:r>
            <a:rPr lang="tr-TR" dirty="0"/>
            <a:t>ENTERPRISE RESOURCE PLANNING</a:t>
          </a:r>
        </a:p>
      </dgm:t>
    </dgm:pt>
    <dgm:pt modelId="{F89C3555-E581-40AA-AC07-8921B8D4A621}" type="parTrans" cxnId="{3958B1FB-5E50-4139-B081-6142C4F47888}">
      <dgm:prSet/>
      <dgm:spPr/>
      <dgm:t>
        <a:bodyPr/>
        <a:lstStyle/>
        <a:p>
          <a:endParaRPr lang="tr-TR"/>
        </a:p>
      </dgm:t>
    </dgm:pt>
    <dgm:pt modelId="{937F1179-6860-41BC-9935-74331C2911B3}" type="sibTrans" cxnId="{3958B1FB-5E50-4139-B081-6142C4F47888}">
      <dgm:prSet/>
      <dgm:spPr/>
      <dgm:t>
        <a:bodyPr/>
        <a:lstStyle/>
        <a:p>
          <a:endParaRPr lang="tr-TR"/>
        </a:p>
      </dgm:t>
    </dgm:pt>
    <dgm:pt modelId="{4EDD7136-CB12-4434-8F9F-F54E68ED0958}">
      <dgm:prSet phldrT="[Metin]"/>
      <dgm:spPr/>
      <dgm:t>
        <a:bodyPr/>
        <a:lstStyle/>
        <a:p>
          <a:r>
            <a:rPr lang="tr-TR" dirty="0"/>
            <a:t>MATERIAL REQUIREMENT PLANNING(MRP)</a:t>
          </a:r>
        </a:p>
      </dgm:t>
    </dgm:pt>
    <dgm:pt modelId="{8BBF871A-E3EE-407A-876D-FB70C49A77F0}" type="parTrans" cxnId="{45F002DD-88EB-45DD-B4B4-682540CFFF61}">
      <dgm:prSet/>
      <dgm:spPr/>
      <dgm:t>
        <a:bodyPr/>
        <a:lstStyle/>
        <a:p>
          <a:endParaRPr lang="tr-TR"/>
        </a:p>
      </dgm:t>
    </dgm:pt>
    <dgm:pt modelId="{24DBB933-FF77-4546-BE65-773198D91E00}" type="sibTrans" cxnId="{45F002DD-88EB-45DD-B4B4-682540CFFF61}">
      <dgm:prSet/>
      <dgm:spPr/>
      <dgm:t>
        <a:bodyPr/>
        <a:lstStyle/>
        <a:p>
          <a:endParaRPr lang="tr-TR"/>
        </a:p>
      </dgm:t>
    </dgm:pt>
    <dgm:pt modelId="{4D692E79-1CB6-4371-9543-A2A7FB6F3756}">
      <dgm:prSet phldrT="[Metin]"/>
      <dgm:spPr/>
      <dgm:t>
        <a:bodyPr/>
        <a:lstStyle/>
        <a:p>
          <a:r>
            <a:rPr lang="tr-TR" dirty="0"/>
            <a:t>CLOUD-BASED ERP</a:t>
          </a:r>
        </a:p>
      </dgm:t>
    </dgm:pt>
    <dgm:pt modelId="{7492D1FB-BD59-4EBD-B637-444B3D45DF1E}" type="parTrans" cxnId="{6B0942EF-63D3-48FE-B991-3897384A9C66}">
      <dgm:prSet/>
      <dgm:spPr/>
      <dgm:t>
        <a:bodyPr/>
        <a:lstStyle/>
        <a:p>
          <a:endParaRPr lang="tr-TR"/>
        </a:p>
      </dgm:t>
    </dgm:pt>
    <dgm:pt modelId="{B0B19530-71C7-4511-8872-63850CE5A054}" type="sibTrans" cxnId="{6B0942EF-63D3-48FE-B991-3897384A9C66}">
      <dgm:prSet/>
      <dgm:spPr/>
      <dgm:t>
        <a:bodyPr/>
        <a:lstStyle/>
        <a:p>
          <a:endParaRPr lang="tr-TR"/>
        </a:p>
      </dgm:t>
    </dgm:pt>
    <dgm:pt modelId="{24457E0C-C51D-46E8-BF43-7A790FC57AFE}">
      <dgm:prSet phldrT="[Metin]"/>
      <dgm:spPr/>
      <dgm:t>
        <a:bodyPr/>
        <a:lstStyle/>
        <a:p>
          <a:r>
            <a:rPr lang="tr-TR" dirty="0"/>
            <a:t>WEB FUNCTIONALITIES WITH INTERNET(ERP2)</a:t>
          </a:r>
        </a:p>
      </dgm:t>
    </dgm:pt>
    <dgm:pt modelId="{C70442BD-11C7-4F33-96DA-4FDDD57DE55B}" type="parTrans" cxnId="{A46C517B-2B86-4723-8623-87C01660EB26}">
      <dgm:prSet/>
      <dgm:spPr/>
      <dgm:t>
        <a:bodyPr/>
        <a:lstStyle/>
        <a:p>
          <a:endParaRPr lang="tr-TR"/>
        </a:p>
      </dgm:t>
    </dgm:pt>
    <dgm:pt modelId="{85A57530-EEE5-4B2A-BC7C-BF0900202EB0}" type="sibTrans" cxnId="{A46C517B-2B86-4723-8623-87C01660EB26}">
      <dgm:prSet/>
      <dgm:spPr/>
      <dgm:t>
        <a:bodyPr/>
        <a:lstStyle/>
        <a:p>
          <a:endParaRPr lang="tr-TR"/>
        </a:p>
      </dgm:t>
    </dgm:pt>
    <dgm:pt modelId="{EBD70D46-0254-46F1-9767-93D3BF4B373A}" type="pres">
      <dgm:prSet presAssocID="{377967DF-6AF8-43BE-914C-F028C4537E39}" presName="Name0" presStyleCnt="0">
        <dgm:presLayoutVars>
          <dgm:chMax val="7"/>
          <dgm:chPref val="7"/>
          <dgm:dir/>
        </dgm:presLayoutVars>
      </dgm:prSet>
      <dgm:spPr/>
    </dgm:pt>
    <dgm:pt modelId="{15F92E62-B02C-4305-A256-5B4BEE4BFE71}" type="pres">
      <dgm:prSet presAssocID="{377967DF-6AF8-43BE-914C-F028C4537E39}" presName="Name1" presStyleCnt="0"/>
      <dgm:spPr/>
    </dgm:pt>
    <dgm:pt modelId="{689F7D6C-C875-40B8-8B9E-4F1293F76C8D}" type="pres">
      <dgm:prSet presAssocID="{377967DF-6AF8-43BE-914C-F028C4537E39}" presName="cycle" presStyleCnt="0"/>
      <dgm:spPr/>
    </dgm:pt>
    <dgm:pt modelId="{66CE7873-F606-455F-8466-81C75F76967A}" type="pres">
      <dgm:prSet presAssocID="{377967DF-6AF8-43BE-914C-F028C4537E39}" presName="srcNode" presStyleLbl="node1" presStyleIdx="0" presStyleCnt="6"/>
      <dgm:spPr/>
    </dgm:pt>
    <dgm:pt modelId="{73434E6C-BEC1-4F66-B652-18DE1586BAC6}" type="pres">
      <dgm:prSet presAssocID="{377967DF-6AF8-43BE-914C-F028C4537E39}" presName="conn" presStyleLbl="parChTrans1D2" presStyleIdx="0" presStyleCnt="1"/>
      <dgm:spPr/>
    </dgm:pt>
    <dgm:pt modelId="{EA545073-FCF4-413F-AAC6-974D96971E14}" type="pres">
      <dgm:prSet presAssocID="{377967DF-6AF8-43BE-914C-F028C4537E39}" presName="extraNode" presStyleLbl="node1" presStyleIdx="0" presStyleCnt="6"/>
      <dgm:spPr/>
    </dgm:pt>
    <dgm:pt modelId="{7EAE962E-5D1E-4FA9-AC22-131E44FAC370}" type="pres">
      <dgm:prSet presAssocID="{377967DF-6AF8-43BE-914C-F028C4537E39}" presName="dstNode" presStyleLbl="node1" presStyleIdx="0" presStyleCnt="6"/>
      <dgm:spPr/>
    </dgm:pt>
    <dgm:pt modelId="{B89ACC3D-A8CC-446D-A9BB-3B5DB56075E7}" type="pres">
      <dgm:prSet presAssocID="{8F0617DA-FD34-48D6-BE02-8DD338A4E6D1}" presName="text_1" presStyleLbl="node1" presStyleIdx="0" presStyleCnt="6">
        <dgm:presLayoutVars>
          <dgm:bulletEnabled val="1"/>
        </dgm:presLayoutVars>
      </dgm:prSet>
      <dgm:spPr/>
    </dgm:pt>
    <dgm:pt modelId="{934BCB15-B795-4DC0-9B24-1817A196D7D5}" type="pres">
      <dgm:prSet presAssocID="{8F0617DA-FD34-48D6-BE02-8DD338A4E6D1}" presName="accent_1" presStyleCnt="0"/>
      <dgm:spPr/>
    </dgm:pt>
    <dgm:pt modelId="{14729E20-3FF6-40AE-8C02-2FDCE8CC3E83}" type="pres">
      <dgm:prSet presAssocID="{8F0617DA-FD34-48D6-BE02-8DD338A4E6D1}" presName="accentRepeatNode" presStyleLbl="solidFgAcc1" presStyleIdx="0" presStyleCnt="6"/>
      <dgm:spPr/>
    </dgm:pt>
    <dgm:pt modelId="{B2410608-F0B5-4626-8C07-B3176CB84C51}" type="pres">
      <dgm:prSet presAssocID="{4EDD7136-CB12-4434-8F9F-F54E68ED0958}" presName="text_2" presStyleLbl="node1" presStyleIdx="1" presStyleCnt="6">
        <dgm:presLayoutVars>
          <dgm:bulletEnabled val="1"/>
        </dgm:presLayoutVars>
      </dgm:prSet>
      <dgm:spPr/>
    </dgm:pt>
    <dgm:pt modelId="{80371E2C-702A-4FEC-99F9-5DB5F5F902AE}" type="pres">
      <dgm:prSet presAssocID="{4EDD7136-CB12-4434-8F9F-F54E68ED0958}" presName="accent_2" presStyleCnt="0"/>
      <dgm:spPr/>
    </dgm:pt>
    <dgm:pt modelId="{7FA95F98-621D-4AA2-B2DD-804EABC560E8}" type="pres">
      <dgm:prSet presAssocID="{4EDD7136-CB12-4434-8F9F-F54E68ED0958}" presName="accentRepeatNode" presStyleLbl="solidFgAcc1" presStyleIdx="1" presStyleCnt="6"/>
      <dgm:spPr/>
    </dgm:pt>
    <dgm:pt modelId="{141EC5CE-8104-4239-AC78-2EE27DBF8419}" type="pres">
      <dgm:prSet presAssocID="{92918CF8-2A57-473D-AF0B-B621731BB7FC}" presName="text_3" presStyleLbl="node1" presStyleIdx="2" presStyleCnt="6">
        <dgm:presLayoutVars>
          <dgm:bulletEnabled val="1"/>
        </dgm:presLayoutVars>
      </dgm:prSet>
      <dgm:spPr/>
    </dgm:pt>
    <dgm:pt modelId="{F8FD9A0F-EE17-4F1D-880D-1A217194E4F4}" type="pres">
      <dgm:prSet presAssocID="{92918CF8-2A57-473D-AF0B-B621731BB7FC}" presName="accent_3" presStyleCnt="0"/>
      <dgm:spPr/>
    </dgm:pt>
    <dgm:pt modelId="{ED691AEE-4B59-4D57-9EA8-57A02EEC66AD}" type="pres">
      <dgm:prSet presAssocID="{92918CF8-2A57-473D-AF0B-B621731BB7FC}" presName="accentRepeatNode" presStyleLbl="solidFgAcc1" presStyleIdx="2" presStyleCnt="6"/>
      <dgm:spPr/>
    </dgm:pt>
    <dgm:pt modelId="{C42BA3F9-B2A1-418C-BAD0-D4ABCB42D5E0}" type="pres">
      <dgm:prSet presAssocID="{212845C7-007C-4AB3-BFE4-C484B1692205}" presName="text_4" presStyleLbl="node1" presStyleIdx="3" presStyleCnt="6">
        <dgm:presLayoutVars>
          <dgm:bulletEnabled val="1"/>
        </dgm:presLayoutVars>
      </dgm:prSet>
      <dgm:spPr/>
    </dgm:pt>
    <dgm:pt modelId="{24432A60-5B60-4104-91D0-80EE8FDA0CA8}" type="pres">
      <dgm:prSet presAssocID="{212845C7-007C-4AB3-BFE4-C484B1692205}" presName="accent_4" presStyleCnt="0"/>
      <dgm:spPr/>
    </dgm:pt>
    <dgm:pt modelId="{B456D3BF-E644-4D08-9F75-DB6C4A860D7C}" type="pres">
      <dgm:prSet presAssocID="{212845C7-007C-4AB3-BFE4-C484B1692205}" presName="accentRepeatNode" presStyleLbl="solidFgAcc1" presStyleIdx="3" presStyleCnt="6"/>
      <dgm:spPr/>
    </dgm:pt>
    <dgm:pt modelId="{348A6835-766D-4EF3-84CD-0DB4A658A333}" type="pres">
      <dgm:prSet presAssocID="{24457E0C-C51D-46E8-BF43-7A790FC57AFE}" presName="text_5" presStyleLbl="node1" presStyleIdx="4" presStyleCnt="6">
        <dgm:presLayoutVars>
          <dgm:bulletEnabled val="1"/>
        </dgm:presLayoutVars>
      </dgm:prSet>
      <dgm:spPr/>
    </dgm:pt>
    <dgm:pt modelId="{7433454C-2778-4F6F-A165-F67ACBAEDDC3}" type="pres">
      <dgm:prSet presAssocID="{24457E0C-C51D-46E8-BF43-7A790FC57AFE}" presName="accent_5" presStyleCnt="0"/>
      <dgm:spPr/>
    </dgm:pt>
    <dgm:pt modelId="{FD4BE978-FC02-4987-8295-911C2DCFBD08}" type="pres">
      <dgm:prSet presAssocID="{24457E0C-C51D-46E8-BF43-7A790FC57AFE}" presName="accentRepeatNode" presStyleLbl="solidFgAcc1" presStyleIdx="4" presStyleCnt="6"/>
      <dgm:spPr/>
    </dgm:pt>
    <dgm:pt modelId="{5D669A1D-5287-4C8D-B85D-337F0E3A0AD2}" type="pres">
      <dgm:prSet presAssocID="{4D692E79-1CB6-4371-9543-A2A7FB6F3756}" presName="text_6" presStyleLbl="node1" presStyleIdx="5" presStyleCnt="6">
        <dgm:presLayoutVars>
          <dgm:bulletEnabled val="1"/>
        </dgm:presLayoutVars>
      </dgm:prSet>
      <dgm:spPr/>
    </dgm:pt>
    <dgm:pt modelId="{6E4EF12F-C359-4D1F-9BF2-5F4A2B9EFBC9}" type="pres">
      <dgm:prSet presAssocID="{4D692E79-1CB6-4371-9543-A2A7FB6F3756}" presName="accent_6" presStyleCnt="0"/>
      <dgm:spPr/>
    </dgm:pt>
    <dgm:pt modelId="{53BDF2AB-5333-4F33-9788-A760B0DFE674}" type="pres">
      <dgm:prSet presAssocID="{4D692E79-1CB6-4371-9543-A2A7FB6F3756}" presName="accentRepeatNode" presStyleLbl="solidFgAcc1" presStyleIdx="5" presStyleCnt="6"/>
      <dgm:spPr/>
    </dgm:pt>
  </dgm:ptLst>
  <dgm:cxnLst>
    <dgm:cxn modelId="{16CF7503-689E-4A29-9949-90A79862BC1A}" type="presOf" srcId="{92918CF8-2A57-473D-AF0B-B621731BB7FC}" destId="{141EC5CE-8104-4239-AC78-2EE27DBF8419}" srcOrd="0" destOrd="0" presId="urn:microsoft.com/office/officeart/2008/layout/VerticalCurvedList"/>
    <dgm:cxn modelId="{583B8F3A-07A4-408A-B1CF-3E9A1F232498}" type="presOf" srcId="{4EDD7136-CB12-4434-8F9F-F54E68ED0958}" destId="{B2410608-F0B5-4626-8C07-B3176CB84C51}" srcOrd="0" destOrd="0" presId="urn:microsoft.com/office/officeart/2008/layout/VerticalCurvedList"/>
    <dgm:cxn modelId="{4A48F35C-0C39-490A-9E7E-C0B4E0B739D7}" type="presOf" srcId="{BE0FD784-942C-4026-BC07-4A64BC11833E}" destId="{73434E6C-BEC1-4F66-B652-18DE1586BAC6}" srcOrd="0" destOrd="0" presId="urn:microsoft.com/office/officeart/2008/layout/VerticalCurvedList"/>
    <dgm:cxn modelId="{E5E5146A-932E-4C36-A938-0A80A79AB855}" type="presOf" srcId="{377967DF-6AF8-43BE-914C-F028C4537E39}" destId="{EBD70D46-0254-46F1-9767-93D3BF4B373A}" srcOrd="0" destOrd="0" presId="urn:microsoft.com/office/officeart/2008/layout/VerticalCurvedList"/>
    <dgm:cxn modelId="{61A08A4F-E889-4E12-9B0A-EF932B5B6962}" srcId="{377967DF-6AF8-43BE-914C-F028C4537E39}" destId="{8F0617DA-FD34-48D6-BE02-8DD338A4E6D1}" srcOrd="0" destOrd="0" parTransId="{66CE95EE-E013-478F-A805-9B5F8219D3C3}" sibTransId="{BE0FD784-942C-4026-BC07-4A64BC11833E}"/>
    <dgm:cxn modelId="{A46C517B-2B86-4723-8623-87C01660EB26}" srcId="{377967DF-6AF8-43BE-914C-F028C4537E39}" destId="{24457E0C-C51D-46E8-BF43-7A790FC57AFE}" srcOrd="4" destOrd="0" parTransId="{C70442BD-11C7-4F33-96DA-4FDDD57DE55B}" sibTransId="{85A57530-EEE5-4B2A-BC7C-BF0900202EB0}"/>
    <dgm:cxn modelId="{9556048E-63AC-4E89-B44B-55BBBDDF4CEA}" type="presOf" srcId="{4D692E79-1CB6-4371-9543-A2A7FB6F3756}" destId="{5D669A1D-5287-4C8D-B85D-337F0E3A0AD2}" srcOrd="0" destOrd="0" presId="urn:microsoft.com/office/officeart/2008/layout/VerticalCurvedList"/>
    <dgm:cxn modelId="{7A6556A1-401F-4A27-BC21-42281AC88244}" type="presOf" srcId="{8F0617DA-FD34-48D6-BE02-8DD338A4E6D1}" destId="{B89ACC3D-A8CC-446D-A9BB-3B5DB56075E7}" srcOrd="0" destOrd="0" presId="urn:microsoft.com/office/officeart/2008/layout/VerticalCurvedList"/>
    <dgm:cxn modelId="{DDB3C2A1-7C79-4A94-B13D-B694F4E6C315}" srcId="{377967DF-6AF8-43BE-914C-F028C4537E39}" destId="{92918CF8-2A57-473D-AF0B-B621731BB7FC}" srcOrd="2" destOrd="0" parTransId="{D8D0F9FF-13BE-490F-9DD2-7EEBF6A97E1C}" sibTransId="{6192E9C4-12FB-4751-95AA-2BE743E7B345}"/>
    <dgm:cxn modelId="{65EE08AA-7382-4D57-A09B-5F7D3AAE3EDC}" type="presOf" srcId="{24457E0C-C51D-46E8-BF43-7A790FC57AFE}" destId="{348A6835-766D-4EF3-84CD-0DB4A658A333}" srcOrd="0" destOrd="0" presId="urn:microsoft.com/office/officeart/2008/layout/VerticalCurvedList"/>
    <dgm:cxn modelId="{45F002DD-88EB-45DD-B4B4-682540CFFF61}" srcId="{377967DF-6AF8-43BE-914C-F028C4537E39}" destId="{4EDD7136-CB12-4434-8F9F-F54E68ED0958}" srcOrd="1" destOrd="0" parTransId="{8BBF871A-E3EE-407A-876D-FB70C49A77F0}" sibTransId="{24DBB933-FF77-4546-BE65-773198D91E00}"/>
    <dgm:cxn modelId="{D94F67DD-CAE1-4CFD-9591-DD59E91C2D6F}" type="presOf" srcId="{212845C7-007C-4AB3-BFE4-C484B1692205}" destId="{C42BA3F9-B2A1-418C-BAD0-D4ABCB42D5E0}" srcOrd="0" destOrd="0" presId="urn:microsoft.com/office/officeart/2008/layout/VerticalCurvedList"/>
    <dgm:cxn modelId="{6B0942EF-63D3-48FE-B991-3897384A9C66}" srcId="{377967DF-6AF8-43BE-914C-F028C4537E39}" destId="{4D692E79-1CB6-4371-9543-A2A7FB6F3756}" srcOrd="5" destOrd="0" parTransId="{7492D1FB-BD59-4EBD-B637-444B3D45DF1E}" sibTransId="{B0B19530-71C7-4511-8872-63850CE5A054}"/>
    <dgm:cxn modelId="{3958B1FB-5E50-4139-B081-6142C4F47888}" srcId="{377967DF-6AF8-43BE-914C-F028C4537E39}" destId="{212845C7-007C-4AB3-BFE4-C484B1692205}" srcOrd="3" destOrd="0" parTransId="{F89C3555-E581-40AA-AC07-8921B8D4A621}" sibTransId="{937F1179-6860-41BC-9935-74331C2911B3}"/>
    <dgm:cxn modelId="{9066D85A-2BA4-4DBD-B240-E04D03CD76B5}" type="presParOf" srcId="{EBD70D46-0254-46F1-9767-93D3BF4B373A}" destId="{15F92E62-B02C-4305-A256-5B4BEE4BFE71}" srcOrd="0" destOrd="0" presId="urn:microsoft.com/office/officeart/2008/layout/VerticalCurvedList"/>
    <dgm:cxn modelId="{59D1585A-93FF-4FA7-82A7-074DA6B378E4}" type="presParOf" srcId="{15F92E62-B02C-4305-A256-5B4BEE4BFE71}" destId="{689F7D6C-C875-40B8-8B9E-4F1293F76C8D}" srcOrd="0" destOrd="0" presId="urn:microsoft.com/office/officeart/2008/layout/VerticalCurvedList"/>
    <dgm:cxn modelId="{F86C7274-4B23-423E-AC24-2889426E93FA}" type="presParOf" srcId="{689F7D6C-C875-40B8-8B9E-4F1293F76C8D}" destId="{66CE7873-F606-455F-8466-81C75F76967A}" srcOrd="0" destOrd="0" presId="urn:microsoft.com/office/officeart/2008/layout/VerticalCurvedList"/>
    <dgm:cxn modelId="{169C452E-023A-4137-9B20-171404DBEA67}" type="presParOf" srcId="{689F7D6C-C875-40B8-8B9E-4F1293F76C8D}" destId="{73434E6C-BEC1-4F66-B652-18DE1586BAC6}" srcOrd="1" destOrd="0" presId="urn:microsoft.com/office/officeart/2008/layout/VerticalCurvedList"/>
    <dgm:cxn modelId="{A2A5F939-294F-48E5-B289-702698330B3E}" type="presParOf" srcId="{689F7D6C-C875-40B8-8B9E-4F1293F76C8D}" destId="{EA545073-FCF4-413F-AAC6-974D96971E14}" srcOrd="2" destOrd="0" presId="urn:microsoft.com/office/officeart/2008/layout/VerticalCurvedList"/>
    <dgm:cxn modelId="{9D7CD5DE-76FC-4455-9A2A-732039AA941B}" type="presParOf" srcId="{689F7D6C-C875-40B8-8B9E-4F1293F76C8D}" destId="{7EAE962E-5D1E-4FA9-AC22-131E44FAC370}" srcOrd="3" destOrd="0" presId="urn:microsoft.com/office/officeart/2008/layout/VerticalCurvedList"/>
    <dgm:cxn modelId="{9FCC2E45-38FA-4F2D-BE52-C28DB231AF4C}" type="presParOf" srcId="{15F92E62-B02C-4305-A256-5B4BEE4BFE71}" destId="{B89ACC3D-A8CC-446D-A9BB-3B5DB56075E7}" srcOrd="1" destOrd="0" presId="urn:microsoft.com/office/officeart/2008/layout/VerticalCurvedList"/>
    <dgm:cxn modelId="{C3B9E325-1575-4B5B-8BE9-208C56A30141}" type="presParOf" srcId="{15F92E62-B02C-4305-A256-5B4BEE4BFE71}" destId="{934BCB15-B795-4DC0-9B24-1817A196D7D5}" srcOrd="2" destOrd="0" presId="urn:microsoft.com/office/officeart/2008/layout/VerticalCurvedList"/>
    <dgm:cxn modelId="{114FFFF5-587C-4EBB-80B3-C073973A4F97}" type="presParOf" srcId="{934BCB15-B795-4DC0-9B24-1817A196D7D5}" destId="{14729E20-3FF6-40AE-8C02-2FDCE8CC3E83}" srcOrd="0" destOrd="0" presId="urn:microsoft.com/office/officeart/2008/layout/VerticalCurvedList"/>
    <dgm:cxn modelId="{6B9A3F09-A10B-460B-A289-29D2945F1509}" type="presParOf" srcId="{15F92E62-B02C-4305-A256-5B4BEE4BFE71}" destId="{B2410608-F0B5-4626-8C07-B3176CB84C51}" srcOrd="3" destOrd="0" presId="urn:microsoft.com/office/officeart/2008/layout/VerticalCurvedList"/>
    <dgm:cxn modelId="{14F375E0-3AD1-4EC1-9DBD-BDB368F70390}" type="presParOf" srcId="{15F92E62-B02C-4305-A256-5B4BEE4BFE71}" destId="{80371E2C-702A-4FEC-99F9-5DB5F5F902AE}" srcOrd="4" destOrd="0" presId="urn:microsoft.com/office/officeart/2008/layout/VerticalCurvedList"/>
    <dgm:cxn modelId="{11689B8C-69CB-465B-AD87-61D0B08540FA}" type="presParOf" srcId="{80371E2C-702A-4FEC-99F9-5DB5F5F902AE}" destId="{7FA95F98-621D-4AA2-B2DD-804EABC560E8}" srcOrd="0" destOrd="0" presId="urn:microsoft.com/office/officeart/2008/layout/VerticalCurvedList"/>
    <dgm:cxn modelId="{0E4BDF8B-C1F4-407F-BA76-35ED912ECD85}" type="presParOf" srcId="{15F92E62-B02C-4305-A256-5B4BEE4BFE71}" destId="{141EC5CE-8104-4239-AC78-2EE27DBF8419}" srcOrd="5" destOrd="0" presId="urn:microsoft.com/office/officeart/2008/layout/VerticalCurvedList"/>
    <dgm:cxn modelId="{874B821B-423F-47DC-B78F-890B640284FE}" type="presParOf" srcId="{15F92E62-B02C-4305-A256-5B4BEE4BFE71}" destId="{F8FD9A0F-EE17-4F1D-880D-1A217194E4F4}" srcOrd="6" destOrd="0" presId="urn:microsoft.com/office/officeart/2008/layout/VerticalCurvedList"/>
    <dgm:cxn modelId="{52C23F17-1CDA-4B10-BACB-814C3E5F0C3D}" type="presParOf" srcId="{F8FD9A0F-EE17-4F1D-880D-1A217194E4F4}" destId="{ED691AEE-4B59-4D57-9EA8-57A02EEC66AD}" srcOrd="0" destOrd="0" presId="urn:microsoft.com/office/officeart/2008/layout/VerticalCurvedList"/>
    <dgm:cxn modelId="{706EB3A9-EE31-48F2-BA6B-15BA6089DBD9}" type="presParOf" srcId="{15F92E62-B02C-4305-A256-5B4BEE4BFE71}" destId="{C42BA3F9-B2A1-418C-BAD0-D4ABCB42D5E0}" srcOrd="7" destOrd="0" presId="urn:microsoft.com/office/officeart/2008/layout/VerticalCurvedList"/>
    <dgm:cxn modelId="{32CA17F4-C43E-4949-A447-8DC97191991F}" type="presParOf" srcId="{15F92E62-B02C-4305-A256-5B4BEE4BFE71}" destId="{24432A60-5B60-4104-91D0-80EE8FDA0CA8}" srcOrd="8" destOrd="0" presId="urn:microsoft.com/office/officeart/2008/layout/VerticalCurvedList"/>
    <dgm:cxn modelId="{2F0BC5B4-FDB3-4E4D-9CE5-93586473813D}" type="presParOf" srcId="{24432A60-5B60-4104-91D0-80EE8FDA0CA8}" destId="{B456D3BF-E644-4D08-9F75-DB6C4A860D7C}" srcOrd="0" destOrd="0" presId="urn:microsoft.com/office/officeart/2008/layout/VerticalCurvedList"/>
    <dgm:cxn modelId="{F6AC545F-A94C-4425-9F4B-12663B6FC614}" type="presParOf" srcId="{15F92E62-B02C-4305-A256-5B4BEE4BFE71}" destId="{348A6835-766D-4EF3-84CD-0DB4A658A333}" srcOrd="9" destOrd="0" presId="urn:microsoft.com/office/officeart/2008/layout/VerticalCurvedList"/>
    <dgm:cxn modelId="{47B85EA9-328E-424E-BFFF-543DDB980963}" type="presParOf" srcId="{15F92E62-B02C-4305-A256-5B4BEE4BFE71}" destId="{7433454C-2778-4F6F-A165-F67ACBAEDDC3}" srcOrd="10" destOrd="0" presId="urn:microsoft.com/office/officeart/2008/layout/VerticalCurvedList"/>
    <dgm:cxn modelId="{BBFE3DB0-0E62-43FF-AF27-129F7CCE7E36}" type="presParOf" srcId="{7433454C-2778-4F6F-A165-F67ACBAEDDC3}" destId="{FD4BE978-FC02-4987-8295-911C2DCFBD08}" srcOrd="0" destOrd="0" presId="urn:microsoft.com/office/officeart/2008/layout/VerticalCurvedList"/>
    <dgm:cxn modelId="{6ED1470D-5820-4172-AA4C-BD6012934D6B}" type="presParOf" srcId="{15F92E62-B02C-4305-A256-5B4BEE4BFE71}" destId="{5D669A1D-5287-4C8D-B85D-337F0E3A0AD2}" srcOrd="11" destOrd="0" presId="urn:microsoft.com/office/officeart/2008/layout/VerticalCurvedList"/>
    <dgm:cxn modelId="{F63DEF3B-EF54-48AE-9067-099FA572855D}" type="presParOf" srcId="{15F92E62-B02C-4305-A256-5B4BEE4BFE71}" destId="{6E4EF12F-C359-4D1F-9BF2-5F4A2B9EFBC9}" srcOrd="12" destOrd="0" presId="urn:microsoft.com/office/officeart/2008/layout/VerticalCurvedList"/>
    <dgm:cxn modelId="{ED7B590B-6D40-4D1D-BAEE-23F89E977547}" type="presParOf" srcId="{6E4EF12F-C359-4D1F-9BF2-5F4A2B9EFBC9}" destId="{53BDF2AB-5333-4F33-9788-A760B0DFE67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34E6C-BEC1-4F66-B652-18DE1586BAC6}">
      <dsp:nvSpPr>
        <dsp:cNvPr id="0" name=""/>
        <dsp:cNvSpPr/>
      </dsp:nvSpPr>
      <dsp:spPr>
        <a:xfrm>
          <a:off x="-5456879" y="-835537"/>
          <a:ext cx="6497456" cy="6497456"/>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ACC3D-A8CC-446D-A9BB-3B5DB56075E7}">
      <dsp:nvSpPr>
        <dsp:cNvPr id="0" name=""/>
        <dsp:cNvSpPr/>
      </dsp:nvSpPr>
      <dsp:spPr>
        <a:xfrm>
          <a:off x="387900" y="254157"/>
          <a:ext cx="9698522"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INVENTORY MANAGEMENT AND CONTROL</a:t>
          </a:r>
        </a:p>
      </dsp:txBody>
      <dsp:txXfrm>
        <a:off x="387900" y="254157"/>
        <a:ext cx="9698522" cy="508121"/>
      </dsp:txXfrm>
    </dsp:sp>
    <dsp:sp modelId="{14729E20-3FF6-40AE-8C02-2FDCE8CC3E83}">
      <dsp:nvSpPr>
        <dsp:cNvPr id="0" name=""/>
        <dsp:cNvSpPr/>
      </dsp:nvSpPr>
      <dsp:spPr>
        <a:xfrm>
          <a:off x="70324" y="190642"/>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410608-F0B5-4626-8C07-B3176CB84C51}">
      <dsp:nvSpPr>
        <dsp:cNvPr id="0" name=""/>
        <dsp:cNvSpPr/>
      </dsp:nvSpPr>
      <dsp:spPr>
        <a:xfrm>
          <a:off x="805864" y="1016242"/>
          <a:ext cx="9280557"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MATERIAL REQUIREMENT PLANNING(MRP)</a:t>
          </a:r>
        </a:p>
      </dsp:txBody>
      <dsp:txXfrm>
        <a:off x="805864" y="1016242"/>
        <a:ext cx="9280557" cy="508121"/>
      </dsp:txXfrm>
    </dsp:sp>
    <dsp:sp modelId="{7FA95F98-621D-4AA2-B2DD-804EABC560E8}">
      <dsp:nvSpPr>
        <dsp:cNvPr id="0" name=""/>
        <dsp:cNvSpPr/>
      </dsp:nvSpPr>
      <dsp:spPr>
        <a:xfrm>
          <a:off x="488288" y="952727"/>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EC5CE-8104-4239-AC78-2EE27DBF8419}">
      <dsp:nvSpPr>
        <dsp:cNvPr id="0" name=""/>
        <dsp:cNvSpPr/>
      </dsp:nvSpPr>
      <dsp:spPr>
        <a:xfrm>
          <a:off x="996989" y="1778328"/>
          <a:ext cx="9089432"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MANUFACTURING REQUIREMENT P.(MRP2)</a:t>
          </a:r>
        </a:p>
      </dsp:txBody>
      <dsp:txXfrm>
        <a:off x="996989" y="1778328"/>
        <a:ext cx="9089432" cy="508121"/>
      </dsp:txXfrm>
    </dsp:sp>
    <dsp:sp modelId="{ED691AEE-4B59-4D57-9EA8-57A02EEC66AD}">
      <dsp:nvSpPr>
        <dsp:cNvPr id="0" name=""/>
        <dsp:cNvSpPr/>
      </dsp:nvSpPr>
      <dsp:spPr>
        <a:xfrm>
          <a:off x="679413" y="1714813"/>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2BA3F9-B2A1-418C-BAD0-D4ABCB42D5E0}">
      <dsp:nvSpPr>
        <dsp:cNvPr id="0" name=""/>
        <dsp:cNvSpPr/>
      </dsp:nvSpPr>
      <dsp:spPr>
        <a:xfrm>
          <a:off x="996989" y="2539931"/>
          <a:ext cx="9089432"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ENTERPRISE RESOURCE PLANNING</a:t>
          </a:r>
        </a:p>
      </dsp:txBody>
      <dsp:txXfrm>
        <a:off x="996989" y="2539931"/>
        <a:ext cx="9089432" cy="508121"/>
      </dsp:txXfrm>
    </dsp:sp>
    <dsp:sp modelId="{B456D3BF-E644-4D08-9F75-DB6C4A860D7C}">
      <dsp:nvSpPr>
        <dsp:cNvPr id="0" name=""/>
        <dsp:cNvSpPr/>
      </dsp:nvSpPr>
      <dsp:spPr>
        <a:xfrm>
          <a:off x="679413" y="2476416"/>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8A6835-766D-4EF3-84CD-0DB4A658A333}">
      <dsp:nvSpPr>
        <dsp:cNvPr id="0" name=""/>
        <dsp:cNvSpPr/>
      </dsp:nvSpPr>
      <dsp:spPr>
        <a:xfrm>
          <a:off x="805864" y="3302016"/>
          <a:ext cx="9280557"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WEB FUNCTIONALITIES WITH INTERNET(ERP2)</a:t>
          </a:r>
        </a:p>
      </dsp:txBody>
      <dsp:txXfrm>
        <a:off x="805864" y="3302016"/>
        <a:ext cx="9280557" cy="508121"/>
      </dsp:txXfrm>
    </dsp:sp>
    <dsp:sp modelId="{FD4BE978-FC02-4987-8295-911C2DCFBD08}">
      <dsp:nvSpPr>
        <dsp:cNvPr id="0" name=""/>
        <dsp:cNvSpPr/>
      </dsp:nvSpPr>
      <dsp:spPr>
        <a:xfrm>
          <a:off x="488288" y="3238501"/>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669A1D-5287-4C8D-B85D-337F0E3A0AD2}">
      <dsp:nvSpPr>
        <dsp:cNvPr id="0" name=""/>
        <dsp:cNvSpPr/>
      </dsp:nvSpPr>
      <dsp:spPr>
        <a:xfrm>
          <a:off x="387900" y="4064102"/>
          <a:ext cx="9698522" cy="508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1" tIns="66040" rIns="66040" bIns="66040" numCol="1" spcCol="1270" anchor="ctr" anchorCtr="0">
          <a:noAutofit/>
        </a:bodyPr>
        <a:lstStyle/>
        <a:p>
          <a:pPr marL="0" lvl="0" indent="0" algn="l" defTabSz="1155700">
            <a:lnSpc>
              <a:spcPct val="90000"/>
            </a:lnSpc>
            <a:spcBef>
              <a:spcPct val="0"/>
            </a:spcBef>
            <a:spcAft>
              <a:spcPct val="35000"/>
            </a:spcAft>
            <a:buNone/>
          </a:pPr>
          <a:r>
            <a:rPr lang="tr-TR" sz="2600" kern="1200" dirty="0"/>
            <a:t>CLOUD-BASED ERP</a:t>
          </a:r>
        </a:p>
      </dsp:txBody>
      <dsp:txXfrm>
        <a:off x="387900" y="4064102"/>
        <a:ext cx="9698522" cy="508121"/>
      </dsp:txXfrm>
    </dsp:sp>
    <dsp:sp modelId="{53BDF2AB-5333-4F33-9788-A760B0DFE674}">
      <dsp:nvSpPr>
        <dsp:cNvPr id="0" name=""/>
        <dsp:cNvSpPr/>
      </dsp:nvSpPr>
      <dsp:spPr>
        <a:xfrm>
          <a:off x="70324" y="4000587"/>
          <a:ext cx="635151" cy="6351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A76D5-EA85-4279-906A-547BEDBED7BA}"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C27B29-9D4C-44BE-933B-28EAD03B684A}" type="slidenum">
              <a:rPr lang="en-US" smtClean="0"/>
              <a:t>‹#›</a:t>
            </a:fld>
            <a:endParaRPr lang="en-US"/>
          </a:p>
        </p:txBody>
      </p:sp>
    </p:spTree>
    <p:extLst>
      <p:ext uri="{BB962C8B-B14F-4D97-AF65-F5344CB8AC3E}">
        <p14:creationId xmlns:p14="http://schemas.microsoft.com/office/powerpoint/2010/main" val="3395201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4F07851-8A56-4C63-802A-2B147D74561B}" type="slidenum">
              <a:rPr lang="tr-TR" smtClean="0"/>
              <a:t>5</a:t>
            </a:fld>
            <a:endParaRPr lang="tr-TR"/>
          </a:p>
        </p:txBody>
      </p:sp>
    </p:spTree>
    <p:extLst>
      <p:ext uri="{BB962C8B-B14F-4D97-AF65-F5344CB8AC3E}">
        <p14:creationId xmlns:p14="http://schemas.microsoft.com/office/powerpoint/2010/main" val="1365709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4F07851-8A56-4C63-802A-2B147D74561B}" type="slidenum">
              <a:rPr lang="tr-TR" smtClean="0"/>
              <a:t>12</a:t>
            </a:fld>
            <a:endParaRPr lang="tr-TR"/>
          </a:p>
        </p:txBody>
      </p:sp>
    </p:spTree>
    <p:extLst>
      <p:ext uri="{BB962C8B-B14F-4D97-AF65-F5344CB8AC3E}">
        <p14:creationId xmlns:p14="http://schemas.microsoft.com/office/powerpoint/2010/main" val="18203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53CF-7679-44D8-BE85-77315C920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985CAD-5584-4811-9CE7-73E111694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3123C0-4DF8-4C82-9ED0-8C9CF8AC76B6}"/>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AFFFD450-87A6-45C9-A269-8203E8933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61B7B-AAB3-458E-B9B5-7BE18664318C}"/>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80574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A2C0-E419-436F-8790-6740FE057D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B259F2-E8B2-4463-A63D-741361527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149BC-ADC9-4DF3-B608-02DA2B5D21CC}"/>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6764CE78-F481-4D99-94B6-4D6BFCA26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7F4A6-ABF6-470E-B569-2513AB1A14F5}"/>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503055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050E8E-D894-40F4-8791-365501253D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EF6D28-9B15-4227-9453-BE3FF09D8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87508-5656-41DF-8CBF-A7CBA6683963}"/>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BA456A29-23F7-4400-876D-7DF2D9D30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E2E5D-BD18-4FFB-8121-757298B170C8}"/>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190911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E058-67B6-4098-A968-8034DAFC9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34C60-4FD3-4451-94CA-85B31FA66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D7A85-8136-485A-912C-607F409B960B}"/>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69840654-6E1F-4AC1-B6F7-4C1294C02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DDE53-27E6-45DE-9D73-C3B2E15F33AF}"/>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33240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3A5B-17C5-4AE9-BC0A-8CD14026B5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61427-20C0-456C-81EE-57F6F93F7F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234DE-43C2-4462-82A1-EA77101AC0E3}"/>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15DC487D-A214-4CA2-8CE2-195ECC192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A5787-9EF6-4D18-B2C9-E12C2B53E427}"/>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387420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7C60-C222-498B-A627-EA27C57296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768BC-2353-4A88-B10E-B07D51EF2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46805E-24B5-4E7B-AFFE-28DDE6A8DA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44D56B-45BC-4E48-8E36-DC216927DF88}"/>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6" name="Footer Placeholder 5">
            <a:extLst>
              <a:ext uri="{FF2B5EF4-FFF2-40B4-BE49-F238E27FC236}">
                <a16:creationId xmlns:a16="http://schemas.microsoft.com/office/drawing/2014/main" id="{2D292F2E-4635-4836-9F0D-07D4120379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1D612C-656A-4473-8777-7A03953308C8}"/>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22691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D819-583F-48AE-A72C-E624A156C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CE0F-ECCB-4F38-8FDE-7FEE42906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6100E-7802-4ACF-B69F-CFEA59172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BDD57D-957C-468F-80BA-E003D93D92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DE04E4-B613-4EC9-A1FE-18B6E8171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B7FF88-A893-4143-A080-4CFEA967B08C}"/>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8" name="Footer Placeholder 7">
            <a:extLst>
              <a:ext uri="{FF2B5EF4-FFF2-40B4-BE49-F238E27FC236}">
                <a16:creationId xmlns:a16="http://schemas.microsoft.com/office/drawing/2014/main" id="{0C1897F8-E180-4827-801F-A62058ADA5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3715F5-D7E2-423C-B987-56083B8D5A69}"/>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36109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496A-ABE3-41ED-AE99-E3AF834788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843EEA-31EE-4A74-BB79-A605201FF66E}"/>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4" name="Footer Placeholder 3">
            <a:extLst>
              <a:ext uri="{FF2B5EF4-FFF2-40B4-BE49-F238E27FC236}">
                <a16:creationId xmlns:a16="http://schemas.microsoft.com/office/drawing/2014/main" id="{9D22F6C7-7961-4D1E-9BD5-1FCE01B5D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706DF3-1A55-447D-B261-1D3F72D1911E}"/>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15682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ACD61A-EAA5-4291-BC7B-BABFE36D4A61}"/>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3" name="Footer Placeholder 2">
            <a:extLst>
              <a:ext uri="{FF2B5EF4-FFF2-40B4-BE49-F238E27FC236}">
                <a16:creationId xmlns:a16="http://schemas.microsoft.com/office/drawing/2014/main" id="{91BB0FEB-C1A3-42D3-995E-61FCEDABB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1FCD8-7D0F-4EFB-97B8-994484D5111C}"/>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041638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6E67-0084-4BD2-A0FC-BE1189324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9984C-9EDA-4161-9AE9-5FB7746757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E39464-E6A9-4EFB-8744-1DA77F4CC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E2559-1C91-4EFE-9166-7C5A246A4967}"/>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6" name="Footer Placeholder 5">
            <a:extLst>
              <a:ext uri="{FF2B5EF4-FFF2-40B4-BE49-F238E27FC236}">
                <a16:creationId xmlns:a16="http://schemas.microsoft.com/office/drawing/2014/main" id="{B735AB3C-1B7F-449F-B798-D8FE752E0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C2B57-8B8E-4D19-9806-508BADC286A0}"/>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254078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D55-F86F-456E-8953-A1A41D37A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C337-A32A-44DC-ADDF-50631F26D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9CF123-26BE-495F-9BA5-0BE36234F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D69CD-E7F0-4436-A765-87706AA9289A}"/>
              </a:ext>
            </a:extLst>
          </p:cNvPr>
          <p:cNvSpPr>
            <a:spLocks noGrp="1"/>
          </p:cNvSpPr>
          <p:nvPr>
            <p:ph type="dt" sz="half" idx="10"/>
          </p:nvPr>
        </p:nvSpPr>
        <p:spPr/>
        <p:txBody>
          <a:bodyPr/>
          <a:lstStyle/>
          <a:p>
            <a:fld id="{8B16BB50-4314-45AB-AF90-781B3A6EDF87}" type="datetimeFigureOut">
              <a:rPr lang="en-US" smtClean="0"/>
              <a:t>4/20/2020</a:t>
            </a:fld>
            <a:endParaRPr lang="en-US"/>
          </a:p>
        </p:txBody>
      </p:sp>
      <p:sp>
        <p:nvSpPr>
          <p:cNvPr id="6" name="Footer Placeholder 5">
            <a:extLst>
              <a:ext uri="{FF2B5EF4-FFF2-40B4-BE49-F238E27FC236}">
                <a16:creationId xmlns:a16="http://schemas.microsoft.com/office/drawing/2014/main" id="{125CC6EC-5A1A-4CE4-8A05-B4628CBA3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34967-4807-4244-A3A4-90D56346D5E9}"/>
              </a:ext>
            </a:extLst>
          </p:cNvPr>
          <p:cNvSpPr>
            <a:spLocks noGrp="1"/>
          </p:cNvSpPr>
          <p:nvPr>
            <p:ph type="sldNum" sz="quarter" idx="12"/>
          </p:nvPr>
        </p:nvSpPr>
        <p:spPr/>
        <p:txBody>
          <a:bodyPr/>
          <a:lstStyle/>
          <a:p>
            <a:fld id="{0B6D7F2B-2974-43F0-AAAA-3D47718FB404}" type="slidenum">
              <a:rPr lang="en-US" smtClean="0"/>
              <a:t>‹#›</a:t>
            </a:fld>
            <a:endParaRPr lang="en-US"/>
          </a:p>
        </p:txBody>
      </p:sp>
    </p:spTree>
    <p:extLst>
      <p:ext uri="{BB962C8B-B14F-4D97-AF65-F5344CB8AC3E}">
        <p14:creationId xmlns:p14="http://schemas.microsoft.com/office/powerpoint/2010/main" val="330668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B9AAD-2A3B-4C2A-BB41-F40969559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722C0-BB5C-4F13-8509-91FE7EA4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061FC-D34D-4E4A-9948-A35F91DDC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16BB50-4314-45AB-AF90-781B3A6EDF87}" type="datetimeFigureOut">
              <a:rPr lang="en-US" smtClean="0"/>
              <a:t>4/20/2020</a:t>
            </a:fld>
            <a:endParaRPr lang="en-US"/>
          </a:p>
        </p:txBody>
      </p:sp>
      <p:sp>
        <p:nvSpPr>
          <p:cNvPr id="5" name="Footer Placeholder 4">
            <a:extLst>
              <a:ext uri="{FF2B5EF4-FFF2-40B4-BE49-F238E27FC236}">
                <a16:creationId xmlns:a16="http://schemas.microsoft.com/office/drawing/2014/main" id="{A0DA9E14-C3E8-4D87-9486-7A340F01BC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1AFFE6-3A9E-4752-AE32-261BE598F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D7F2B-2974-43F0-AAAA-3D47718FB404}" type="slidenum">
              <a:rPr lang="en-US" smtClean="0"/>
              <a:t>‹#›</a:t>
            </a:fld>
            <a:endParaRPr lang="en-US"/>
          </a:p>
        </p:txBody>
      </p:sp>
    </p:spTree>
    <p:extLst>
      <p:ext uri="{BB962C8B-B14F-4D97-AF65-F5344CB8AC3E}">
        <p14:creationId xmlns:p14="http://schemas.microsoft.com/office/powerpoint/2010/main" val="17203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 Id="rId4" Type="http://schemas.openxmlformats.org/officeDocument/2006/relationships/hyperlink" Target="https://www.flickr.com/photos/bpedro/320267249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abiusmaximus.com/2018/08/10/our-future-is-lord-of-the-rings/"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pmo.selecthub.com/compare-erp-pd-vers/?category_slug=erp-software&amp;product_slug&amp;slug=erp-software&amp;origin_url=https%3A%2F%2Fselecthub.com%2Ferp-software%2F&amp;category=ERP%20Software&amp;scorecard_id=28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electhub.com/manufacturing/erp-manufacturing-industries/" TargetMode="External"/><Relationship Id="rId5" Type="http://schemas.openxmlformats.org/officeDocument/2006/relationships/image" Target="../media/image2.png"/><Relationship Id="rId4" Type="http://schemas.openxmlformats.org/officeDocument/2006/relationships/hyperlink" Target="https://pxhere.com/en/photo/103725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inventorymanagement.wikidot.com/overstock"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deviantart.com/dtafalonso/art/Internet-Explorer-375582787"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FF2F0A-12F9-46A1-8852-460763ED68F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148" r="23170"/>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D5E57A9-5115-4889-BB39-7FEB3030BF54}"/>
              </a:ext>
            </a:extLst>
          </p:cNvPr>
          <p:cNvSpPr>
            <a:spLocks noGrp="1"/>
          </p:cNvSpPr>
          <p:nvPr>
            <p:ph type="ctrTitle"/>
          </p:nvPr>
        </p:nvSpPr>
        <p:spPr>
          <a:xfrm>
            <a:off x="7300686" y="2598057"/>
            <a:ext cx="4247847" cy="3039126"/>
          </a:xfrm>
        </p:spPr>
        <p:txBody>
          <a:bodyPr anchor="t">
            <a:normAutofit/>
          </a:bodyPr>
          <a:lstStyle/>
          <a:p>
            <a:r>
              <a:rPr lang="tr-TR" sz="1800" dirty="0">
                <a:effectLst>
                  <a:outerShdw blurRad="38100" dist="19050" dir="2700000" algn="tl">
                    <a:schemeClr val="dk1">
                      <a:alpha val="40000"/>
                    </a:schemeClr>
                  </a:outerShdw>
                </a:effectLst>
              </a:rPr>
              <a:t>Selçuk Çalışkan-14030411041</a:t>
            </a:r>
            <a:br>
              <a:rPr lang="tr-TR" sz="1800" dirty="0"/>
            </a:br>
            <a:r>
              <a:rPr lang="tr-TR" sz="1800" dirty="0">
                <a:effectLst>
                  <a:outerShdw blurRad="38100" dist="19050" dir="2700000" algn="tl">
                    <a:schemeClr val="dk1">
                      <a:alpha val="40000"/>
                    </a:schemeClr>
                  </a:outerShdw>
                </a:effectLst>
              </a:rPr>
              <a:t>Bedia AYDINLI -1403041137</a:t>
            </a:r>
            <a:br>
              <a:rPr lang="tr-TR" sz="1800" dirty="0"/>
            </a:br>
            <a:r>
              <a:rPr lang="tr-TR" sz="1800" dirty="0">
                <a:effectLst>
                  <a:outerShdw blurRad="38100" dist="19050" dir="2700000" algn="tl">
                    <a:schemeClr val="dk1">
                      <a:alpha val="40000"/>
                    </a:schemeClr>
                  </a:outerShdw>
                </a:effectLst>
              </a:rPr>
              <a:t>Zeynep ALTUNKAYNAK-15030411030</a:t>
            </a:r>
            <a:br>
              <a:rPr lang="tr-TR" sz="1800" dirty="0"/>
            </a:br>
            <a:r>
              <a:rPr lang="tr-TR" sz="1800" dirty="0">
                <a:effectLst>
                  <a:outerShdw blurRad="38100" dist="19050" dir="2700000" algn="tl">
                    <a:schemeClr val="dk1">
                      <a:alpha val="40000"/>
                    </a:schemeClr>
                  </a:outerShdw>
                </a:effectLst>
              </a:rPr>
              <a:t>Hatice </a:t>
            </a:r>
            <a:r>
              <a:rPr lang="tr-TR" sz="1800" dirty="0" err="1">
                <a:effectLst>
                  <a:outerShdw blurRad="38100" dist="19050" dir="2700000" algn="tl">
                    <a:schemeClr val="dk1">
                      <a:alpha val="40000"/>
                    </a:schemeClr>
                  </a:outerShdw>
                </a:effectLst>
              </a:rPr>
              <a:t>Özgenur</a:t>
            </a:r>
            <a:r>
              <a:rPr lang="tr-TR" sz="1800" dirty="0">
                <a:effectLst>
                  <a:outerShdw blurRad="38100" dist="19050" dir="2700000" algn="tl">
                    <a:schemeClr val="dk1">
                      <a:alpha val="40000"/>
                    </a:schemeClr>
                  </a:outerShdw>
                </a:effectLst>
              </a:rPr>
              <a:t> GÖŞELİ – 15030411014</a:t>
            </a:r>
            <a:br>
              <a:rPr lang="tr-TR" sz="1800" dirty="0"/>
            </a:br>
            <a:r>
              <a:rPr lang="tr-TR" sz="1800" dirty="0">
                <a:effectLst>
                  <a:outerShdw blurRad="38100" dist="19050" dir="2700000" algn="tl">
                    <a:schemeClr val="dk1">
                      <a:alpha val="40000"/>
                    </a:schemeClr>
                  </a:outerShdw>
                </a:effectLst>
              </a:rPr>
              <a:t>Barış ÖZER- 15030411021</a:t>
            </a:r>
            <a:br>
              <a:rPr lang="tr-TR" sz="1800" dirty="0"/>
            </a:br>
            <a:r>
              <a:rPr lang="tr-TR" sz="1800" dirty="0">
                <a:effectLst>
                  <a:outerShdw blurRad="38100" dist="19050" dir="2700000" algn="tl">
                    <a:schemeClr val="dk1">
                      <a:alpha val="40000"/>
                    </a:schemeClr>
                  </a:outerShdw>
                </a:effectLst>
              </a:rPr>
              <a:t>Muhammed Topgül-15030411040</a:t>
            </a:r>
            <a:endParaRPr lang="en-US" sz="1800" dirty="0">
              <a:solidFill>
                <a:srgbClr val="000000"/>
              </a:solidFill>
            </a:endParaRPr>
          </a:p>
        </p:txBody>
      </p:sp>
    </p:spTree>
    <p:extLst>
      <p:ext uri="{BB962C8B-B14F-4D97-AF65-F5344CB8AC3E}">
        <p14:creationId xmlns:p14="http://schemas.microsoft.com/office/powerpoint/2010/main" val="41762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EAC7383F-63CA-4C28-93BC-31288B1DF729}"/>
              </a:ext>
            </a:extLst>
          </p:cNvPr>
          <p:cNvSpPr>
            <a:spLocks noGrp="1"/>
          </p:cNvSpPr>
          <p:nvPr>
            <p:ph idx="1"/>
          </p:nvPr>
        </p:nvSpPr>
        <p:spPr>
          <a:xfrm>
            <a:off x="655321" y="2575034"/>
            <a:ext cx="5120113" cy="3462228"/>
          </a:xfrm>
        </p:spPr>
        <p:txBody>
          <a:bodyPr>
            <a:normAutofit/>
          </a:bodyPr>
          <a:lstStyle/>
          <a:p>
            <a:pPr marL="0" indent="0">
              <a:buNone/>
            </a:pPr>
            <a:r>
              <a:rPr lang="en-US" sz="1800" b="1" dirty="0"/>
              <a:t>Cloud-based ERP (the 2010s)</a:t>
            </a:r>
          </a:p>
          <a:p>
            <a:r>
              <a:rPr lang="en-US" sz="1800" dirty="0"/>
              <a:t>Business applications are delivered as software as a service (</a:t>
            </a:r>
            <a:r>
              <a:rPr lang="en-US" sz="1800" dirty="0">
                <a:hlinkClick r:id="rId2"/>
              </a:rPr>
              <a:t>SaaS</a:t>
            </a:r>
            <a:r>
              <a:rPr lang="en-US" sz="1800" dirty="0"/>
              <a:t>) model. Servers are deployed on the cloud and accessed with rest APIs. Android, iOS, and browser applications are developed for delivering ERP software in the SaaS model.</a:t>
            </a:r>
          </a:p>
          <a:p>
            <a:endParaRPr lang="tr-TR" sz="1800" dirty="0"/>
          </a:p>
        </p:txBody>
      </p:sp>
      <p:pic>
        <p:nvPicPr>
          <p:cNvPr id="5" name="Resim 4">
            <a:extLst>
              <a:ext uri="{FF2B5EF4-FFF2-40B4-BE49-F238E27FC236}">
                <a16:creationId xmlns:a16="http://schemas.microsoft.com/office/drawing/2014/main" id="{3064F17D-397E-411D-8342-5E96D37855F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471" r="18471"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925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D05D459-8FB0-472F-9E66-83E0A5477BC5}"/>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225" r="29538" b="-1"/>
          <a:stretch/>
        </p:blipFill>
        <p:spPr>
          <a:xfrm>
            <a:off x="5797543" y="10"/>
            <a:ext cx="6394152" cy="6857990"/>
          </a:xfrm>
          <a:prstGeom prst="rect">
            <a:avLst/>
          </a:prstGeom>
        </p:spPr>
      </p:pic>
      <p:pic>
        <p:nvPicPr>
          <p:cNvPr id="15"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İçerik Yer Tutucusu 2">
            <a:extLst>
              <a:ext uri="{FF2B5EF4-FFF2-40B4-BE49-F238E27FC236}">
                <a16:creationId xmlns:a16="http://schemas.microsoft.com/office/drawing/2014/main" id="{593015DF-DD3C-4BFE-B492-BB3DBF507440}"/>
              </a:ext>
            </a:extLst>
          </p:cNvPr>
          <p:cNvSpPr>
            <a:spLocks noGrp="1"/>
          </p:cNvSpPr>
          <p:nvPr>
            <p:ph idx="1"/>
          </p:nvPr>
        </p:nvSpPr>
        <p:spPr>
          <a:xfrm>
            <a:off x="804997" y="885371"/>
            <a:ext cx="4706803" cy="5175602"/>
          </a:xfrm>
        </p:spPr>
        <p:txBody>
          <a:bodyPr anchor="ctr">
            <a:normAutofit/>
          </a:bodyPr>
          <a:lstStyle/>
          <a:p>
            <a:pPr marL="0" indent="0">
              <a:buNone/>
            </a:pPr>
            <a:r>
              <a:rPr lang="en-US" sz="1700" b="1" dirty="0">
                <a:solidFill>
                  <a:srgbClr val="000000"/>
                </a:solidFill>
              </a:rPr>
              <a:t>Future of history of ERP</a:t>
            </a:r>
          </a:p>
          <a:p>
            <a:r>
              <a:rPr lang="en-US" sz="1700" dirty="0">
                <a:solidFill>
                  <a:srgbClr val="000000"/>
                </a:solidFill>
              </a:rPr>
              <a:t>Big data analysis and advanced reporting.</a:t>
            </a:r>
          </a:p>
          <a:p>
            <a:r>
              <a:rPr lang="en-US" sz="1700" dirty="0">
                <a:solidFill>
                  <a:srgbClr val="000000"/>
                </a:solidFill>
              </a:rPr>
              <a:t>Machine learning.</a:t>
            </a:r>
          </a:p>
          <a:p>
            <a:r>
              <a:rPr lang="en-US" sz="1700" dirty="0">
                <a:solidFill>
                  <a:srgbClr val="000000"/>
                </a:solidFill>
              </a:rPr>
              <a:t>Artificial intelligence and automation.</a:t>
            </a:r>
          </a:p>
          <a:p>
            <a:r>
              <a:rPr lang="en-US" sz="1700" dirty="0">
                <a:solidFill>
                  <a:srgbClr val="000000"/>
                </a:solidFill>
              </a:rPr>
              <a:t>Data integrity with blockchain technology.</a:t>
            </a:r>
          </a:p>
          <a:p>
            <a:r>
              <a:rPr lang="en-US" sz="1700" dirty="0">
                <a:solidFill>
                  <a:srgbClr val="000000"/>
                </a:solidFill>
              </a:rPr>
              <a:t>Virtual reality for better interactions.</a:t>
            </a:r>
          </a:p>
          <a:p>
            <a:r>
              <a:rPr lang="en-US" sz="1700" dirty="0">
                <a:solidFill>
                  <a:srgbClr val="000000"/>
                </a:solidFill>
              </a:rPr>
              <a:t>The history of ERP was always accompanied by the advancement in technology. It will continue to progress to boost business growth.</a:t>
            </a:r>
          </a:p>
          <a:p>
            <a:endParaRPr lang="tr-TR" sz="1700" dirty="0">
              <a:solidFill>
                <a:srgbClr val="000000"/>
              </a:solidFill>
            </a:endParaRPr>
          </a:p>
        </p:txBody>
      </p:sp>
      <p:sp>
        <p:nvSpPr>
          <p:cNvPr id="6" name="Metin kutusu 5">
            <a:extLst>
              <a:ext uri="{FF2B5EF4-FFF2-40B4-BE49-F238E27FC236}">
                <a16:creationId xmlns:a16="http://schemas.microsoft.com/office/drawing/2014/main" id="{54E3CCCF-7E82-426B-8119-2334F664712F}"/>
              </a:ext>
            </a:extLst>
          </p:cNvPr>
          <p:cNvSpPr txBox="1"/>
          <p:nvPr/>
        </p:nvSpPr>
        <p:spPr>
          <a:xfrm>
            <a:off x="9843280" y="6657945"/>
            <a:ext cx="2348720"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3" tooltip="https://fabiusmaximus.com/2018/08/10/our-future-is-lord-of-the-rings/">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r>
              <a:rPr lang="tr-TR" sz="700">
                <a:solidFill>
                  <a:srgbClr val="FFFFFF"/>
                </a:solidFill>
              </a:rPr>
              <a:t> altında lisanslanmıştır</a:t>
            </a:r>
          </a:p>
        </p:txBody>
      </p:sp>
    </p:spTree>
    <p:extLst>
      <p:ext uri="{BB962C8B-B14F-4D97-AF65-F5344CB8AC3E}">
        <p14:creationId xmlns:p14="http://schemas.microsoft.com/office/powerpoint/2010/main" val="145181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5EDCCF-2873-4107-910A-0814B0D07CE0}"/>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008" r="31547"/>
          <a:stretch/>
        </p:blipFill>
        <p:spPr>
          <a:xfrm>
            <a:off x="5797543" y="10"/>
            <a:ext cx="6394152" cy="6857990"/>
          </a:xfrm>
          <a:prstGeom prst="rect">
            <a:avLst/>
          </a:prstGeom>
        </p:spPr>
      </p:pic>
      <p:pic>
        <p:nvPicPr>
          <p:cNvPr id="12"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İçerik Yer Tutucusu 2">
            <a:extLst>
              <a:ext uri="{FF2B5EF4-FFF2-40B4-BE49-F238E27FC236}">
                <a16:creationId xmlns:a16="http://schemas.microsoft.com/office/drawing/2014/main" id="{D86DBB9E-671A-484F-AEE4-152D0409A7E4}"/>
              </a:ext>
            </a:extLst>
          </p:cNvPr>
          <p:cNvSpPr>
            <a:spLocks noGrp="1"/>
          </p:cNvSpPr>
          <p:nvPr>
            <p:ph idx="1"/>
          </p:nvPr>
        </p:nvSpPr>
        <p:spPr>
          <a:xfrm>
            <a:off x="449943" y="682171"/>
            <a:ext cx="5347295" cy="5378802"/>
          </a:xfrm>
        </p:spPr>
        <p:txBody>
          <a:bodyPr anchor="ctr">
            <a:normAutofit/>
          </a:bodyPr>
          <a:lstStyle/>
          <a:p>
            <a:pPr marL="0" indent="0">
              <a:buNone/>
            </a:pPr>
            <a:r>
              <a:rPr lang="en-US" sz="1600" b="1" dirty="0">
                <a:solidFill>
                  <a:srgbClr val="000000"/>
                </a:solidFill>
              </a:rPr>
              <a:t>What Types of Companies Use ERP Programs?</a:t>
            </a:r>
          </a:p>
          <a:p>
            <a:r>
              <a:rPr lang="en-US" sz="1400" dirty="0">
                <a:solidFill>
                  <a:srgbClr val="000000"/>
                </a:solidFill>
              </a:rPr>
              <a:t>Small businesses and mega-corporations alike use ERP software to streamline their workflows. Enterprise resource solutions are also </a:t>
            </a:r>
            <a:r>
              <a:rPr lang="en-US" sz="1400" dirty="0">
                <a:solidFill>
                  <a:srgbClr val="000000"/>
                </a:solidFill>
                <a:hlinkClick r:id="rId6"/>
              </a:rPr>
              <a:t>used across various industries</a:t>
            </a:r>
            <a:r>
              <a:rPr lang="en-US" sz="1400" dirty="0">
                <a:solidFill>
                  <a:srgbClr val="000000"/>
                </a:solidFill>
              </a:rPr>
              <a:t>. Some of the industries where small and large businesses commonly use ERP software include:</a:t>
            </a:r>
          </a:p>
          <a:p>
            <a:r>
              <a:rPr lang="en-US" sz="1400" dirty="0">
                <a:solidFill>
                  <a:srgbClr val="000000"/>
                </a:solidFill>
              </a:rPr>
              <a:t>Retail</a:t>
            </a:r>
          </a:p>
          <a:p>
            <a:r>
              <a:rPr lang="en-US" sz="1400" dirty="0">
                <a:solidFill>
                  <a:srgbClr val="000000"/>
                </a:solidFill>
              </a:rPr>
              <a:t>Manufacturing</a:t>
            </a:r>
          </a:p>
          <a:p>
            <a:r>
              <a:rPr lang="en-US" sz="1400" dirty="0">
                <a:solidFill>
                  <a:srgbClr val="000000"/>
                </a:solidFill>
              </a:rPr>
              <a:t>Pharmaceutical</a:t>
            </a:r>
          </a:p>
          <a:p>
            <a:r>
              <a:rPr lang="en-US" sz="1400" dirty="0">
                <a:solidFill>
                  <a:srgbClr val="000000"/>
                </a:solidFill>
              </a:rPr>
              <a:t>Distribution</a:t>
            </a:r>
          </a:p>
          <a:p>
            <a:r>
              <a:rPr lang="en-US" sz="1400" dirty="0">
                <a:solidFill>
                  <a:srgbClr val="000000"/>
                </a:solidFill>
              </a:rPr>
              <a:t>Technology</a:t>
            </a:r>
          </a:p>
          <a:p>
            <a:r>
              <a:rPr lang="en-US" sz="1400" dirty="0">
                <a:solidFill>
                  <a:srgbClr val="000000"/>
                </a:solidFill>
              </a:rPr>
              <a:t>Hospitality</a:t>
            </a:r>
          </a:p>
          <a:p>
            <a:r>
              <a:rPr lang="en-US" sz="1400" dirty="0">
                <a:solidFill>
                  <a:srgbClr val="000000"/>
                </a:solidFill>
              </a:rPr>
              <a:t>Construction</a:t>
            </a:r>
          </a:p>
          <a:p>
            <a:r>
              <a:rPr lang="en-US" sz="1400" dirty="0">
                <a:solidFill>
                  <a:srgbClr val="000000"/>
                </a:solidFill>
              </a:rPr>
              <a:t>Aerospace and Defense</a:t>
            </a:r>
          </a:p>
          <a:p>
            <a:r>
              <a:rPr lang="en-US" sz="1400" dirty="0">
                <a:solidFill>
                  <a:srgbClr val="000000"/>
                </a:solidFill>
              </a:rPr>
              <a:t>If you don’t see your industry listed above, that doesn’t mean other companies in your industry aren’t already using ERP solutions. Depending on the </a:t>
            </a:r>
            <a:r>
              <a:rPr lang="en-US" sz="1400" dirty="0">
                <a:solidFill>
                  <a:srgbClr val="000000"/>
                </a:solidFill>
                <a:hlinkClick r:id="rId7"/>
              </a:rPr>
              <a:t>ERP vendor</a:t>
            </a:r>
            <a:r>
              <a:rPr lang="en-US" sz="1400" dirty="0">
                <a:solidFill>
                  <a:srgbClr val="000000"/>
                </a:solidFill>
              </a:rPr>
              <a:t>, software can be customized or configured based on the specific needs of your industry. For example, many pharmaceutical companies that use ERP are able to keep track of legal regulations through their ERP system, which allows them to then update their workflow accordingly.</a:t>
            </a:r>
          </a:p>
        </p:txBody>
      </p:sp>
    </p:spTree>
    <p:extLst>
      <p:ext uri="{BB962C8B-B14F-4D97-AF65-F5344CB8AC3E}">
        <p14:creationId xmlns:p14="http://schemas.microsoft.com/office/powerpoint/2010/main" val="13702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EBBE58-0A01-4324-AAE6-58B110F4DFFE}"/>
              </a:ext>
            </a:extLst>
          </p:cNvPr>
          <p:cNvPicPr>
            <a:picLocks noChangeAspect="1"/>
          </p:cNvPicPr>
          <p:nvPr/>
        </p:nvPicPr>
        <p:blipFill rotWithShape="1">
          <a:blip r:embed="rId2">
            <a:alphaModFix/>
          </a:blip>
          <a:srcRect l="2910" r="-2" b="-2"/>
          <a:stretch/>
        </p:blipFill>
        <p:spPr>
          <a:xfrm>
            <a:off x="6083786" y="-168318"/>
            <a:ext cx="6261330" cy="3932313"/>
          </a:xfrm>
          <a:prstGeom prst="rect">
            <a:avLst/>
          </a:prstGeom>
          <a:effectLst>
            <a:softEdge rad="533400"/>
          </a:effectLst>
        </p:spPr>
      </p:pic>
      <p:pic>
        <p:nvPicPr>
          <p:cNvPr id="6" name="Resim 5">
            <a:extLst>
              <a:ext uri="{FF2B5EF4-FFF2-40B4-BE49-F238E27FC236}">
                <a16:creationId xmlns:a16="http://schemas.microsoft.com/office/drawing/2014/main" id="{270BD0CD-6195-4761-AFB3-003F5BB50A59}"/>
              </a:ext>
            </a:extLst>
          </p:cNvPr>
          <p:cNvPicPr>
            <a:picLocks noChangeAspect="1"/>
          </p:cNvPicPr>
          <p:nvPr/>
        </p:nvPicPr>
        <p:blipFill rotWithShape="1">
          <a:blip r:embed="rId3"/>
          <a:srcRect t="19314" r="-1" b="13387"/>
          <a:stretch/>
        </p:blipFill>
        <p:spPr>
          <a:xfrm>
            <a:off x="6089904" y="2487168"/>
            <a:ext cx="6263640" cy="4215384"/>
          </a:xfrm>
          <a:prstGeom prst="rect">
            <a:avLst/>
          </a:prstGeom>
          <a:effectLst>
            <a:softEdge rad="533400"/>
          </a:effectLst>
        </p:spPr>
      </p:pic>
      <p:pic>
        <p:nvPicPr>
          <p:cNvPr id="11" name="Picture 10">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A9D8AA57-A8E6-4C98-82DC-8E0FD82D2481}"/>
              </a:ext>
            </a:extLst>
          </p:cNvPr>
          <p:cNvSpPr>
            <a:spLocks noGrp="1"/>
          </p:cNvSpPr>
          <p:nvPr>
            <p:ph type="title"/>
          </p:nvPr>
        </p:nvSpPr>
        <p:spPr>
          <a:xfrm>
            <a:off x="804998" y="798445"/>
            <a:ext cx="4803636" cy="1311664"/>
          </a:xfrm>
        </p:spPr>
        <p:txBody>
          <a:bodyPr>
            <a:normAutofit/>
          </a:bodyPr>
          <a:lstStyle/>
          <a:p>
            <a:r>
              <a:rPr lang="tr-TR" sz="4000" dirty="0">
                <a:solidFill>
                  <a:srgbClr val="000000"/>
                </a:solidFill>
              </a:rPr>
              <a:t>WHY is ERP </a:t>
            </a:r>
            <a:r>
              <a:rPr lang="tr-TR" sz="4000" dirty="0" err="1">
                <a:solidFill>
                  <a:srgbClr val="000000"/>
                </a:solidFill>
              </a:rPr>
              <a:t>Necessary</a:t>
            </a:r>
            <a:r>
              <a:rPr lang="tr-TR" sz="4000" dirty="0">
                <a:solidFill>
                  <a:srgbClr val="000000"/>
                </a:solidFill>
              </a:rPr>
              <a:t>?</a:t>
            </a:r>
          </a:p>
        </p:txBody>
      </p:sp>
      <p:sp>
        <p:nvSpPr>
          <p:cNvPr id="3" name="İçerik Yer Tutucusu 2">
            <a:extLst>
              <a:ext uri="{FF2B5EF4-FFF2-40B4-BE49-F238E27FC236}">
                <a16:creationId xmlns:a16="http://schemas.microsoft.com/office/drawing/2014/main" id="{B2A3FB29-6B8C-438D-AFFF-0131B46C0AB3}"/>
              </a:ext>
            </a:extLst>
          </p:cNvPr>
          <p:cNvSpPr>
            <a:spLocks noGrp="1"/>
          </p:cNvSpPr>
          <p:nvPr>
            <p:ph idx="1"/>
          </p:nvPr>
        </p:nvSpPr>
        <p:spPr>
          <a:xfrm>
            <a:off x="804997" y="2272143"/>
            <a:ext cx="4803637" cy="3788830"/>
          </a:xfrm>
        </p:spPr>
        <p:txBody>
          <a:bodyPr anchor="ctr">
            <a:normAutofit/>
          </a:bodyPr>
          <a:lstStyle/>
          <a:p>
            <a:r>
              <a:rPr lang="en-US" sz="2000" dirty="0">
                <a:solidFill>
                  <a:srgbClr val="000000"/>
                </a:solidFill>
              </a:rPr>
              <a:t> </a:t>
            </a:r>
            <a:r>
              <a:rPr lang="tr-TR" sz="2000" dirty="0">
                <a:solidFill>
                  <a:srgbClr val="000000"/>
                </a:solidFill>
              </a:rPr>
              <a:t>T</a:t>
            </a:r>
            <a:r>
              <a:rPr lang="en-US" sz="2000" dirty="0">
                <a:solidFill>
                  <a:srgbClr val="000000"/>
                </a:solidFill>
              </a:rPr>
              <a:t>here is not a single solution that covers all business processes, ERP technology continues to make progress in bringing together all of your business processes, improving collaboration, helping your organization to make data-driven decisions and improving business productivity</a:t>
            </a:r>
            <a:r>
              <a:rPr lang="tr-TR" sz="2000" dirty="0">
                <a:solidFill>
                  <a:srgbClr val="000000"/>
                </a:solidFill>
              </a:rPr>
              <a:t>.</a:t>
            </a:r>
          </a:p>
        </p:txBody>
      </p:sp>
    </p:spTree>
    <p:extLst>
      <p:ext uri="{BB962C8B-B14F-4D97-AF65-F5344CB8AC3E}">
        <p14:creationId xmlns:p14="http://schemas.microsoft.com/office/powerpoint/2010/main" val="205838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C54A9C28-A53B-497B-8328-68BAF59AAEDE}"/>
              </a:ext>
            </a:extLst>
          </p:cNvPr>
          <p:cNvPicPr>
            <a:picLocks noGrp="1" noChangeAspect="1"/>
          </p:cNvPicPr>
          <p:nvPr>
            <p:ph idx="1"/>
          </p:nvPr>
        </p:nvPicPr>
        <p:blipFill rotWithShape="1">
          <a:blip r:embed="rId2"/>
          <a:srcRect t="23257" b="3793"/>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9" name="Freeform: Shape 8">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39950" y="0"/>
            <a:ext cx="435205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667950" y="0"/>
            <a:ext cx="352405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6762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E3AEF0-2EAC-4B1F-8201-7E6F815B4C72}"/>
              </a:ext>
            </a:extLst>
          </p:cNvPr>
          <p:cNvSpPr>
            <a:spLocks noGrp="1"/>
          </p:cNvSpPr>
          <p:nvPr>
            <p:ph type="title"/>
          </p:nvPr>
        </p:nvSpPr>
        <p:spPr>
          <a:xfrm>
            <a:off x="1514292" y="513612"/>
            <a:ext cx="9894133" cy="1031216"/>
          </a:xfrm>
        </p:spPr>
        <p:txBody>
          <a:bodyPr anchor="b">
            <a:normAutofit/>
          </a:bodyPr>
          <a:lstStyle/>
          <a:p>
            <a:r>
              <a:rPr lang="tr-TR"/>
              <a:t>FINANCE</a:t>
            </a:r>
          </a:p>
        </p:txBody>
      </p:sp>
      <p:pic>
        <p:nvPicPr>
          <p:cNvPr id="4" name="Resim 3">
            <a:extLst>
              <a:ext uri="{FF2B5EF4-FFF2-40B4-BE49-F238E27FC236}">
                <a16:creationId xmlns:a16="http://schemas.microsoft.com/office/drawing/2014/main" id="{635117CF-902C-41A0-988F-DDBF042B21D1}"/>
              </a:ext>
            </a:extLst>
          </p:cNvPr>
          <p:cNvPicPr>
            <a:picLocks noChangeAspect="1"/>
          </p:cNvPicPr>
          <p:nvPr/>
        </p:nvPicPr>
        <p:blipFill rotWithShape="1">
          <a:blip r:embed="rId2"/>
          <a:srcRect r="6774"/>
          <a:stretch/>
        </p:blipFill>
        <p:spPr>
          <a:xfrm>
            <a:off x="1681406" y="2589086"/>
            <a:ext cx="4735156" cy="2755478"/>
          </a:xfrm>
          <a:prstGeom prst="rect">
            <a:avLst/>
          </a:prstGeom>
        </p:spPr>
      </p:pic>
      <p:sp>
        <p:nvSpPr>
          <p:cNvPr id="19" name="Freeform: Shape 1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1" name="Freeform: Shape 2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9566986C-5E3E-453D-B17E-F1D6E153D7A7}"/>
              </a:ext>
            </a:extLst>
          </p:cNvPr>
          <p:cNvSpPr>
            <a:spLocks noGrp="1"/>
          </p:cNvSpPr>
          <p:nvPr>
            <p:ph idx="1"/>
          </p:nvPr>
        </p:nvSpPr>
        <p:spPr>
          <a:xfrm>
            <a:off x="7781373" y="2279151"/>
            <a:ext cx="3627063" cy="3387145"/>
          </a:xfrm>
        </p:spPr>
        <p:txBody>
          <a:bodyPr anchor="ctr">
            <a:normAutofit/>
          </a:bodyPr>
          <a:lstStyle/>
          <a:p>
            <a:r>
              <a:rPr lang="en-US" sz="1700" dirty="0"/>
              <a:t>Modern ERP also provides dashboards where you can take an overview of your financial situation and you can take advantage of real-time information whenever and wherever you want. </a:t>
            </a:r>
            <a:endParaRPr lang="tr-TR" sz="1700" dirty="0"/>
          </a:p>
          <a:p>
            <a:r>
              <a:rPr lang="en-US" sz="1700" dirty="0"/>
              <a:t>It should also help you reduce situations that require you to manually enter information by automating everyday tasks and include monitoring features that are useful for your organization's regulatory compliance.</a:t>
            </a:r>
            <a:endParaRPr lang="tr-TR" sz="1700" dirty="0"/>
          </a:p>
        </p:txBody>
      </p:sp>
    </p:spTree>
    <p:extLst>
      <p:ext uri="{BB962C8B-B14F-4D97-AF65-F5344CB8AC3E}">
        <p14:creationId xmlns:p14="http://schemas.microsoft.com/office/powerpoint/2010/main" val="136931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A6A75A1-DE64-4037-97D8-5B2AD70CC5B1}"/>
              </a:ext>
            </a:extLst>
          </p:cNvPr>
          <p:cNvPicPr>
            <a:picLocks noChangeAspect="1"/>
          </p:cNvPicPr>
          <p:nvPr/>
        </p:nvPicPr>
        <p:blipFill rotWithShape="1">
          <a:blip r:embed="rId2"/>
          <a:srcRect t="6675" b="6787"/>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Başlık 1">
            <a:extLst>
              <a:ext uri="{FF2B5EF4-FFF2-40B4-BE49-F238E27FC236}">
                <a16:creationId xmlns:a16="http://schemas.microsoft.com/office/drawing/2014/main" id="{0A04964B-DF79-4207-90FF-E7D54F40F447}"/>
              </a:ext>
            </a:extLst>
          </p:cNvPr>
          <p:cNvSpPr>
            <a:spLocks noGrp="1"/>
          </p:cNvSpPr>
          <p:nvPr>
            <p:ph type="title"/>
          </p:nvPr>
        </p:nvSpPr>
        <p:spPr>
          <a:xfrm>
            <a:off x="709448" y="1913950"/>
            <a:ext cx="4204137" cy="1342754"/>
          </a:xfrm>
        </p:spPr>
        <p:txBody>
          <a:bodyPr>
            <a:normAutofit/>
          </a:bodyPr>
          <a:lstStyle/>
          <a:p>
            <a:pPr algn="ctr"/>
            <a:r>
              <a:rPr lang="tr-TR" sz="3600"/>
              <a:t>Human Resources</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98AED3AA-9DAF-4B0F-8588-C2CD8B71683A}"/>
              </a:ext>
            </a:extLst>
          </p:cNvPr>
          <p:cNvSpPr>
            <a:spLocks noGrp="1"/>
          </p:cNvSpPr>
          <p:nvPr>
            <p:ph idx="1"/>
          </p:nvPr>
        </p:nvSpPr>
        <p:spPr>
          <a:xfrm>
            <a:off x="525516" y="3417573"/>
            <a:ext cx="4593021" cy="2619839"/>
          </a:xfrm>
        </p:spPr>
        <p:txBody>
          <a:bodyPr anchor="ctr">
            <a:normAutofit/>
          </a:bodyPr>
          <a:lstStyle/>
          <a:p>
            <a:r>
              <a:rPr lang="en-US" sz="1800" dirty="0"/>
              <a:t>Modern solutions offer a variety of methods for managing corporate data and facilitating employee management tasks such as payroll and recruitment. You can also monitor employee performance and identify HR issues before they occur.</a:t>
            </a:r>
            <a:endParaRPr lang="tr-TR" sz="1800" dirty="0"/>
          </a:p>
        </p:txBody>
      </p:sp>
    </p:spTree>
    <p:extLst>
      <p:ext uri="{BB962C8B-B14F-4D97-AF65-F5344CB8AC3E}">
        <p14:creationId xmlns:p14="http://schemas.microsoft.com/office/powerpoint/2010/main" val="67921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3BFEF0-889E-4277-8406-1C2FF0BA4AFE}"/>
              </a:ext>
            </a:extLst>
          </p:cNvPr>
          <p:cNvSpPr>
            <a:spLocks noGrp="1"/>
          </p:cNvSpPr>
          <p:nvPr>
            <p:ph type="title"/>
          </p:nvPr>
        </p:nvSpPr>
        <p:spPr>
          <a:xfrm>
            <a:off x="648929" y="629266"/>
            <a:ext cx="5127031" cy="1676603"/>
          </a:xfrm>
        </p:spPr>
        <p:txBody>
          <a:bodyPr>
            <a:normAutofit/>
          </a:bodyPr>
          <a:lstStyle/>
          <a:p>
            <a:br>
              <a:rPr lang="tr-TR"/>
            </a:br>
            <a:r>
              <a:rPr lang="tr-TR" err="1"/>
              <a:t>Production</a:t>
            </a:r>
            <a:endParaRPr lang="tr-TR"/>
          </a:p>
        </p:txBody>
      </p:sp>
      <p:sp>
        <p:nvSpPr>
          <p:cNvPr id="3" name="İçerik Yer Tutucusu 2">
            <a:extLst>
              <a:ext uri="{FF2B5EF4-FFF2-40B4-BE49-F238E27FC236}">
                <a16:creationId xmlns:a16="http://schemas.microsoft.com/office/drawing/2014/main" id="{949917A0-B10A-4ACC-829C-658053BCBCF5}"/>
              </a:ext>
            </a:extLst>
          </p:cNvPr>
          <p:cNvSpPr>
            <a:spLocks noGrp="1"/>
          </p:cNvSpPr>
          <p:nvPr>
            <p:ph idx="1"/>
          </p:nvPr>
        </p:nvSpPr>
        <p:spPr>
          <a:xfrm>
            <a:off x="648930" y="2670629"/>
            <a:ext cx="5127029" cy="3553190"/>
          </a:xfrm>
        </p:spPr>
        <p:txBody>
          <a:bodyPr>
            <a:normAutofit/>
          </a:bodyPr>
          <a:lstStyle/>
          <a:p>
            <a:r>
              <a:rPr lang="en-US" sz="2000" dirty="0"/>
              <a:t>This function improves business communication, automates everyday operations, enables manufacturers to meet customer requirements and manage resources by accessing real-time data. This solution improves project planning and cost management as well as production planning.</a:t>
            </a:r>
            <a:endParaRPr lang="tr-TR" sz="2000" dirty="0"/>
          </a:p>
        </p:txBody>
      </p:sp>
      <p:pic>
        <p:nvPicPr>
          <p:cNvPr id="6" name="Picture 5">
            <a:extLst>
              <a:ext uri="{FF2B5EF4-FFF2-40B4-BE49-F238E27FC236}">
                <a16:creationId xmlns:a16="http://schemas.microsoft.com/office/drawing/2014/main" id="{FFABCC5E-B430-44BA-BA01-F40F1B888FCA}"/>
              </a:ext>
            </a:extLst>
          </p:cNvPr>
          <p:cNvPicPr>
            <a:picLocks noChangeAspect="1"/>
          </p:cNvPicPr>
          <p:nvPr/>
        </p:nvPicPr>
        <p:blipFill rotWithShape="1">
          <a:blip r:embed="rId2">
            <a:extLst>
              <a:ext uri="{28A0092B-C50C-407E-A947-70E740481C1C}">
                <a14:useLocalDpi xmlns:a14="http://schemas.microsoft.com/office/drawing/2010/main" val="0"/>
              </a:ext>
            </a:extLst>
          </a:blip>
          <a:srcRect l="2082" r="3" b="3"/>
          <a:stretch/>
        </p:blipFill>
        <p:spPr>
          <a:xfrm>
            <a:off x="6090613" y="640082"/>
            <a:ext cx="5461724" cy="5577837"/>
          </a:xfrm>
          <a:prstGeom prst="rect">
            <a:avLst/>
          </a:prstGeom>
          <a:effectLst/>
        </p:spPr>
      </p:pic>
    </p:spTree>
    <p:extLst>
      <p:ext uri="{BB962C8B-B14F-4D97-AF65-F5344CB8AC3E}">
        <p14:creationId xmlns:p14="http://schemas.microsoft.com/office/powerpoint/2010/main" val="277542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5DD74A6-CCE4-4411-8912-6B2BE5EE7145}"/>
              </a:ext>
            </a:extLst>
          </p:cNvPr>
          <p:cNvSpPr>
            <a:spLocks noGrp="1"/>
          </p:cNvSpPr>
          <p:nvPr>
            <p:ph type="title"/>
          </p:nvPr>
        </p:nvSpPr>
        <p:spPr>
          <a:xfrm>
            <a:off x="640079" y="4526280"/>
            <a:ext cx="7410681" cy="1737360"/>
          </a:xfrm>
        </p:spPr>
        <p:txBody>
          <a:bodyPr>
            <a:normAutofit/>
          </a:bodyPr>
          <a:lstStyle/>
          <a:p>
            <a:br>
              <a:rPr lang="tr-TR" sz="4800" dirty="0"/>
            </a:br>
            <a:r>
              <a:rPr lang="tr-TR" sz="4800" dirty="0" err="1"/>
              <a:t>Supply</a:t>
            </a:r>
            <a:r>
              <a:rPr lang="tr-TR" sz="4800" dirty="0"/>
              <a:t> </a:t>
            </a:r>
            <a:r>
              <a:rPr lang="tr-TR" sz="4800" dirty="0" err="1"/>
              <a:t>Chain</a:t>
            </a:r>
            <a:endParaRPr lang="tr-TR" sz="4800" dirty="0"/>
          </a:p>
        </p:txBody>
      </p:sp>
      <p:sp>
        <p:nvSpPr>
          <p:cNvPr id="3" name="İçerik Yer Tutucusu 2">
            <a:extLst>
              <a:ext uri="{FF2B5EF4-FFF2-40B4-BE49-F238E27FC236}">
                <a16:creationId xmlns:a16="http://schemas.microsoft.com/office/drawing/2014/main" id="{16830E17-D83F-4719-B82A-AB891FE5616D}"/>
              </a:ext>
            </a:extLst>
          </p:cNvPr>
          <p:cNvSpPr>
            <a:spLocks noGrp="1"/>
          </p:cNvSpPr>
          <p:nvPr>
            <p:ph idx="1"/>
          </p:nvPr>
        </p:nvSpPr>
        <p:spPr>
          <a:xfrm>
            <a:off x="640080" y="595293"/>
            <a:ext cx="5676637" cy="3463951"/>
          </a:xfrm>
        </p:spPr>
        <p:txBody>
          <a:bodyPr anchor="ctr">
            <a:normAutofit/>
          </a:bodyPr>
          <a:lstStyle/>
          <a:p>
            <a:r>
              <a:rPr lang="en-US" sz="1800" dirty="0"/>
              <a:t>If your organization still enters information manually and inventory </a:t>
            </a:r>
            <a:r>
              <a:rPr lang="en-US" sz="1800" dirty="0" err="1"/>
              <a:t>inventory</a:t>
            </a:r>
            <a:r>
              <a:rPr lang="en-US" sz="1800" dirty="0"/>
              <a:t> is discovered in your warehouse, you can easily save time and money by automating these processes with ERP. </a:t>
            </a:r>
            <a:endParaRPr lang="tr-TR" sz="1800" dirty="0"/>
          </a:p>
          <a:p>
            <a:r>
              <a:rPr lang="en-US" sz="1800" dirty="0"/>
              <a:t>Modern solutions also provide dashboards and business intelligence to help you manage inventory management.</a:t>
            </a:r>
            <a:endParaRPr lang="tr-TR" sz="1800" dirty="0"/>
          </a:p>
        </p:txBody>
      </p:sp>
      <p:pic>
        <p:nvPicPr>
          <p:cNvPr id="5" name="Resim 4">
            <a:extLst>
              <a:ext uri="{FF2B5EF4-FFF2-40B4-BE49-F238E27FC236}">
                <a16:creationId xmlns:a16="http://schemas.microsoft.com/office/drawing/2014/main" id="{DAE48961-FAB6-41C2-B170-44C84B2BE9E6}"/>
              </a:ext>
            </a:extLst>
          </p:cNvPr>
          <p:cNvPicPr>
            <a:picLocks noChangeAspect="1"/>
          </p:cNvPicPr>
          <p:nvPr/>
        </p:nvPicPr>
        <p:blipFill rotWithShape="1">
          <a:blip r:embed="rId2"/>
          <a:srcRect l="5379" r="1242" b="-2"/>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2"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4C7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3F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829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58FDD7-1EC0-49C4-AAD8-DE4776458E28}"/>
              </a:ext>
            </a:extLst>
          </p:cNvPr>
          <p:cNvSpPr>
            <a:spLocks noGrp="1"/>
          </p:cNvSpPr>
          <p:nvPr>
            <p:ph type="title"/>
          </p:nvPr>
        </p:nvSpPr>
        <p:spPr>
          <a:xfrm>
            <a:off x="640079" y="4526280"/>
            <a:ext cx="7410681" cy="1737360"/>
          </a:xfrm>
        </p:spPr>
        <p:txBody>
          <a:bodyPr>
            <a:normAutofit/>
          </a:bodyPr>
          <a:lstStyle/>
          <a:p>
            <a:r>
              <a:rPr lang="tr-TR" sz="4800"/>
              <a:t>Improved Collaboration</a:t>
            </a:r>
          </a:p>
        </p:txBody>
      </p:sp>
      <p:sp>
        <p:nvSpPr>
          <p:cNvPr id="3" name="İçerik Yer Tutucusu 2">
            <a:extLst>
              <a:ext uri="{FF2B5EF4-FFF2-40B4-BE49-F238E27FC236}">
                <a16:creationId xmlns:a16="http://schemas.microsoft.com/office/drawing/2014/main" id="{5447B2C9-D565-461C-ADA6-55C33B44259B}"/>
              </a:ext>
            </a:extLst>
          </p:cNvPr>
          <p:cNvSpPr>
            <a:spLocks noGrp="1"/>
          </p:cNvSpPr>
          <p:nvPr>
            <p:ph idx="1"/>
          </p:nvPr>
        </p:nvSpPr>
        <p:spPr>
          <a:xfrm>
            <a:off x="640080" y="696692"/>
            <a:ext cx="5676637" cy="3362552"/>
          </a:xfrm>
        </p:spPr>
        <p:txBody>
          <a:bodyPr anchor="ctr">
            <a:normAutofit lnSpcReduction="10000"/>
          </a:bodyPr>
          <a:lstStyle/>
          <a:p>
            <a:r>
              <a:rPr lang="en-US" sz="1500" dirty="0"/>
              <a:t>The features of ERP applications can vary slightly depending on the program you are using, but generally, all systems improve collaboration in some way. As mentioned before, the centralized database is an integral part of what makes an ERP unique. With this database, you provide your company with a single source of truth to work from. This reduces any errors brought on by working with the incorrect data, further reducing costs.</a:t>
            </a:r>
          </a:p>
          <a:p>
            <a:endParaRPr lang="en-US" sz="1500" dirty="0"/>
          </a:p>
          <a:p>
            <a:r>
              <a:rPr lang="en-US" sz="1500" dirty="0"/>
              <a:t> </a:t>
            </a:r>
            <a:r>
              <a:rPr lang="tr-TR" sz="1500" dirty="0"/>
              <a:t>A</a:t>
            </a:r>
            <a:r>
              <a:rPr lang="en-US" sz="1500" dirty="0"/>
              <a:t> central database reduces any hesitation or stalling during projects, since all team members have access to the company-wide data they need. Additionally, there’s no need to merge information across various systems or sources. Because all of the data is compiled, stored, shared and accessed through a single system, there is no concern about how accurate, complete or secure the data files are.</a:t>
            </a:r>
          </a:p>
          <a:p>
            <a:endParaRPr lang="en-US" sz="1500" dirty="0"/>
          </a:p>
        </p:txBody>
      </p:sp>
      <p:sp>
        <p:nvSpPr>
          <p:cNvPr id="10"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12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4BC9894A-164A-4D83-9023-51FB329195DA}"/>
              </a:ext>
            </a:extLst>
          </p:cNvPr>
          <p:cNvSpPr>
            <a:spLocks noGrp="1"/>
          </p:cNvSpPr>
          <p:nvPr>
            <p:ph type="title"/>
          </p:nvPr>
        </p:nvSpPr>
        <p:spPr>
          <a:xfrm>
            <a:off x="429768" y="411480"/>
            <a:ext cx="11201400" cy="1106424"/>
          </a:xfrm>
        </p:spPr>
        <p:txBody>
          <a:bodyPr>
            <a:normAutofit/>
          </a:bodyPr>
          <a:lstStyle/>
          <a:p>
            <a:r>
              <a:rPr lang="en-US" sz="3600"/>
              <a:t>What is the simplest ERP definition?</a:t>
            </a:r>
            <a:br>
              <a:rPr lang="en-US" sz="3600"/>
            </a:br>
            <a:endParaRPr lang="tr-TR" sz="3600"/>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close up of a sign&#10;&#10;Description automatically generated">
            <a:extLst>
              <a:ext uri="{FF2B5EF4-FFF2-40B4-BE49-F238E27FC236}">
                <a16:creationId xmlns:a16="http://schemas.microsoft.com/office/drawing/2014/main" id="{0A2286CE-AC2E-430F-B06B-0B45D96EA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1800225"/>
            <a:ext cx="7004304" cy="434339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9AD40EA1-9279-4061-B746-E1918800E93E}"/>
              </a:ext>
            </a:extLst>
          </p:cNvPr>
          <p:cNvSpPr>
            <a:spLocks noGrp="1"/>
          </p:cNvSpPr>
          <p:nvPr>
            <p:ph idx="1"/>
          </p:nvPr>
        </p:nvSpPr>
        <p:spPr>
          <a:xfrm>
            <a:off x="7938752" y="2020824"/>
            <a:ext cx="3455097" cy="3959352"/>
          </a:xfrm>
        </p:spPr>
        <p:txBody>
          <a:bodyPr anchor="ctr">
            <a:normAutofit/>
          </a:bodyPr>
          <a:lstStyle/>
          <a:p>
            <a:pPr marL="0" indent="0">
              <a:buNone/>
            </a:pPr>
            <a:r>
              <a:rPr lang="tr-TR" sz="1700"/>
              <a:t>ERP stands for Enterprise Resource Planning</a:t>
            </a:r>
          </a:p>
          <a:p>
            <a:pPr marL="0" indent="0">
              <a:buNone/>
            </a:pPr>
            <a:r>
              <a:rPr lang="en-US" sz="1700"/>
              <a:t>Think about all the core processes needed to run a company: finance, HR, manufacturing, supply chain, services, procurement, and others. At its most basic level, ERP integrates these processes into a single system.</a:t>
            </a:r>
            <a:endParaRPr lang="tr-TR" sz="1700"/>
          </a:p>
          <a:p>
            <a:pPr marL="0" indent="0">
              <a:buNone/>
            </a:pPr>
            <a:r>
              <a:rPr lang="en-US" sz="1700"/>
              <a:t>But new ERP systems are anything but basic. They use the latest technologies – such as machine learning and AI – to provide intelligence, visibility, and efficiency across every aspect of a business.</a:t>
            </a:r>
            <a:endParaRPr lang="tr-TR" sz="1700"/>
          </a:p>
        </p:txBody>
      </p:sp>
    </p:spTree>
    <p:extLst>
      <p:ext uri="{BB962C8B-B14F-4D97-AF65-F5344CB8AC3E}">
        <p14:creationId xmlns:p14="http://schemas.microsoft.com/office/powerpoint/2010/main" val="58363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lose up of a device&#10;&#10;Description automatically generated">
            <a:extLst>
              <a:ext uri="{FF2B5EF4-FFF2-40B4-BE49-F238E27FC236}">
                <a16:creationId xmlns:a16="http://schemas.microsoft.com/office/drawing/2014/main" id="{E457D1A7-32E0-487F-A088-6C768F3501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6229"/>
          <a:stretch/>
        </p:blipFill>
        <p:spPr>
          <a:xfrm>
            <a:off x="643467" y="643467"/>
            <a:ext cx="10905066" cy="5571066"/>
          </a:xfrm>
          <a:prstGeom prst="rect">
            <a:avLst/>
          </a:prstGeom>
        </p:spPr>
      </p:pic>
    </p:spTree>
    <p:extLst>
      <p:ext uri="{BB962C8B-B14F-4D97-AF65-F5344CB8AC3E}">
        <p14:creationId xmlns:p14="http://schemas.microsoft.com/office/powerpoint/2010/main" val="63855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146DA9E-A9C8-4023-923C-582F45DD8BB1}"/>
              </a:ext>
            </a:extLst>
          </p:cNvPr>
          <p:cNvSpPr>
            <a:spLocks noGrp="1"/>
          </p:cNvSpPr>
          <p:nvPr>
            <p:ph type="title"/>
          </p:nvPr>
        </p:nvSpPr>
        <p:spPr>
          <a:xfrm>
            <a:off x="640079" y="2053641"/>
            <a:ext cx="3669161" cy="2760098"/>
          </a:xfrm>
        </p:spPr>
        <p:txBody>
          <a:bodyPr>
            <a:normAutofit/>
          </a:bodyPr>
          <a:lstStyle/>
          <a:p>
            <a:r>
              <a:rPr lang="tr-TR">
                <a:solidFill>
                  <a:srgbClr val="FFFFFF"/>
                </a:solidFill>
              </a:rPr>
              <a:t>Better Analytics</a:t>
            </a:r>
          </a:p>
        </p:txBody>
      </p:sp>
      <p:sp>
        <p:nvSpPr>
          <p:cNvPr id="3" name="İçerik Yer Tutucusu 2">
            <a:extLst>
              <a:ext uri="{FF2B5EF4-FFF2-40B4-BE49-F238E27FC236}">
                <a16:creationId xmlns:a16="http://schemas.microsoft.com/office/drawing/2014/main" id="{3FC52837-6F3E-4331-9929-CE22CF8100F8}"/>
              </a:ext>
            </a:extLst>
          </p:cNvPr>
          <p:cNvSpPr>
            <a:spLocks noGrp="1"/>
          </p:cNvSpPr>
          <p:nvPr>
            <p:ph idx="1"/>
          </p:nvPr>
        </p:nvSpPr>
        <p:spPr>
          <a:xfrm>
            <a:off x="6090574" y="801866"/>
            <a:ext cx="5306084" cy="5230634"/>
          </a:xfrm>
        </p:spPr>
        <p:txBody>
          <a:bodyPr anchor="ctr">
            <a:normAutofit/>
          </a:bodyPr>
          <a:lstStyle/>
          <a:p>
            <a:r>
              <a:rPr lang="en-US" sz="1700" dirty="0">
                <a:solidFill>
                  <a:srgbClr val="000000"/>
                </a:solidFill>
              </a:rPr>
              <a:t>A central database of information also aids in improving your analytics and reporting. Since an ERP records and stores all the data users input, it makes for an excellent business intelligence tool. As long as your vendor provides strong functionality, ERP software makes it easier and faster for your team to generate various reports. Reports that could take days of research and compilation without an ERP takes just minutes.</a:t>
            </a:r>
          </a:p>
          <a:p>
            <a:endParaRPr lang="en-US" sz="1700" dirty="0">
              <a:solidFill>
                <a:srgbClr val="000000"/>
              </a:solidFill>
            </a:endParaRPr>
          </a:p>
          <a:p>
            <a:r>
              <a:rPr lang="en-US" sz="1700" dirty="0">
                <a:solidFill>
                  <a:srgbClr val="000000"/>
                </a:solidFill>
              </a:rPr>
              <a:t>Most ERP systems provide a customizable dashboard so executives can see reports when they first log into the system. These reports may include everything from income and expense statements to custom KPIs that offer insight into certain functions. The ability to have access to these reports quickly enables you and your team to make better decisions more quickly. You no longer need to rely on your IT staff to generate the reports that you need. Lastly, reports typically come with access levels, ensuring only relevant staff see valuable company data.</a:t>
            </a:r>
            <a:endParaRPr lang="tr-TR" sz="1700" dirty="0">
              <a:solidFill>
                <a:srgbClr val="000000"/>
              </a:solidFill>
            </a:endParaRPr>
          </a:p>
        </p:txBody>
      </p:sp>
    </p:spTree>
    <p:extLst>
      <p:ext uri="{BB962C8B-B14F-4D97-AF65-F5344CB8AC3E}">
        <p14:creationId xmlns:p14="http://schemas.microsoft.com/office/powerpoint/2010/main" val="260177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2D6C1252-A7C0-4A65-8C96-E394904F49D5}"/>
              </a:ext>
            </a:extLst>
          </p:cNvPr>
          <p:cNvSpPr>
            <a:spLocks noGrp="1"/>
          </p:cNvSpPr>
          <p:nvPr>
            <p:ph type="title"/>
          </p:nvPr>
        </p:nvSpPr>
        <p:spPr>
          <a:xfrm>
            <a:off x="1179226" y="826680"/>
            <a:ext cx="9833548" cy="1325563"/>
          </a:xfrm>
        </p:spPr>
        <p:txBody>
          <a:bodyPr>
            <a:normAutofit/>
          </a:bodyPr>
          <a:lstStyle/>
          <a:p>
            <a:pPr algn="ctr"/>
            <a:r>
              <a:rPr lang="tr-TR" sz="4000">
                <a:solidFill>
                  <a:srgbClr val="FFFFFF"/>
                </a:solidFill>
              </a:rPr>
              <a:t>Happier Customers</a:t>
            </a:r>
          </a:p>
        </p:txBody>
      </p:sp>
      <p:sp>
        <p:nvSpPr>
          <p:cNvPr id="3" name="İçerik Yer Tutucusu 2">
            <a:extLst>
              <a:ext uri="{FF2B5EF4-FFF2-40B4-BE49-F238E27FC236}">
                <a16:creationId xmlns:a16="http://schemas.microsoft.com/office/drawing/2014/main" id="{057224F2-5EA2-45BD-BF64-8C10A64046FF}"/>
              </a:ext>
            </a:extLst>
          </p:cNvPr>
          <p:cNvSpPr>
            <a:spLocks noGrp="1"/>
          </p:cNvSpPr>
          <p:nvPr>
            <p:ph idx="1"/>
          </p:nvPr>
        </p:nvSpPr>
        <p:spPr>
          <a:xfrm>
            <a:off x="1179226" y="2753936"/>
            <a:ext cx="9833548" cy="3530750"/>
          </a:xfrm>
        </p:spPr>
        <p:txBody>
          <a:bodyPr>
            <a:normAutofit/>
          </a:bodyPr>
          <a:lstStyle/>
          <a:p>
            <a:r>
              <a:rPr lang="en-US" sz="1600" dirty="0">
                <a:solidFill>
                  <a:srgbClr val="000000"/>
                </a:solidFill>
              </a:rPr>
              <a:t>Managing your customers has never been so important. In our digital age, more and more people are turning to the internet to receive advice on what clothes to wear, what food to eat and how to live their lives. And with 84 percent of consumers trusting online reviews as much as they would a friend, previous customer opinions are more impactful than ever.</a:t>
            </a:r>
          </a:p>
          <a:p>
            <a:endParaRPr lang="en-US" sz="1600" dirty="0">
              <a:solidFill>
                <a:srgbClr val="000000"/>
              </a:solidFill>
            </a:endParaRPr>
          </a:p>
          <a:p>
            <a:r>
              <a:rPr lang="en-US" sz="1600" dirty="0">
                <a:solidFill>
                  <a:srgbClr val="000000"/>
                </a:solidFill>
              </a:rPr>
              <a:t>The best way to improve customer satisfaction is to provide client-centered goods and services. ERP provides this in a few different ways. First, most ERP systems are equipped with a customer relationship management (CRM) tool or can be easily integrated with one. With an ERP, your CRM has access to data across business functions.</a:t>
            </a:r>
          </a:p>
          <a:p>
            <a:endParaRPr lang="en-US" sz="1600" dirty="0">
              <a:solidFill>
                <a:srgbClr val="000000"/>
              </a:solidFill>
            </a:endParaRPr>
          </a:p>
          <a:p>
            <a:r>
              <a:rPr lang="en-US" sz="1600" dirty="0">
                <a:solidFill>
                  <a:srgbClr val="000000"/>
                </a:solidFill>
              </a:rPr>
              <a:t>Along with contact information, an integrated CRM can show you details such as order history and billing information. This enables your team to see your clients more holistically to gain a better understanding of their wants and needs. The increased customer visibility helps you formulate your sales strategy for improved lead generation.</a:t>
            </a:r>
            <a:endParaRPr lang="tr-TR" sz="1600" dirty="0">
              <a:solidFill>
                <a:srgbClr val="000000"/>
              </a:solidFill>
            </a:endParaRPr>
          </a:p>
        </p:txBody>
      </p:sp>
    </p:spTree>
    <p:extLst>
      <p:ext uri="{BB962C8B-B14F-4D97-AF65-F5344CB8AC3E}">
        <p14:creationId xmlns:p14="http://schemas.microsoft.com/office/powerpoint/2010/main" val="3889769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E75A7E01-B3E1-4D3D-9B63-D76B0C080862}"/>
              </a:ext>
            </a:extLst>
          </p:cNvPr>
          <p:cNvPicPr>
            <a:picLocks noChangeAspect="1"/>
          </p:cNvPicPr>
          <p:nvPr/>
        </p:nvPicPr>
        <p:blipFill rotWithShape="1">
          <a:blip r:embed="rId2">
            <a:alphaModFix amt="50000"/>
          </a:blip>
          <a:srcRect t="15730"/>
          <a:stretch/>
        </p:blipFill>
        <p:spPr>
          <a:xfrm>
            <a:off x="20" y="10"/>
            <a:ext cx="12191980" cy="6857990"/>
          </a:xfrm>
          <a:prstGeom prst="rect">
            <a:avLst/>
          </a:prstGeom>
        </p:spPr>
      </p:pic>
      <p:sp>
        <p:nvSpPr>
          <p:cNvPr id="2" name="Başlık 1"/>
          <p:cNvSpPr>
            <a:spLocks noGrp="1"/>
          </p:cNvSpPr>
          <p:nvPr>
            <p:ph type="ctrTitle"/>
          </p:nvPr>
        </p:nvSpPr>
        <p:spPr>
          <a:xfrm>
            <a:off x="1524000" y="1122362"/>
            <a:ext cx="9144000" cy="2900518"/>
          </a:xfrm>
        </p:spPr>
        <p:txBody>
          <a:bodyPr>
            <a:normAutofit/>
          </a:bodyPr>
          <a:lstStyle/>
          <a:p>
            <a:r>
              <a:rPr lang="tr-TR" dirty="0">
                <a:solidFill>
                  <a:srgbClr val="FFFFFF"/>
                </a:solidFill>
                <a:ea typeface="+mj-lt"/>
                <a:cs typeface="+mj-lt"/>
              </a:rPr>
              <a:t>THE 8 BEST  ERP SOLUTIONS FOR 2019 AND BEYOND</a:t>
            </a:r>
            <a:endParaRPr lang="tr-TR" dirty="0">
              <a:solidFill>
                <a:srgbClr val="FFFFFF"/>
              </a:solidFill>
            </a:endParaRPr>
          </a:p>
        </p:txBody>
      </p:sp>
    </p:spTree>
    <p:extLst>
      <p:ext uri="{BB962C8B-B14F-4D97-AF65-F5344CB8AC3E}">
        <p14:creationId xmlns:p14="http://schemas.microsoft.com/office/powerpoint/2010/main" val="16744258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F8D62F7-C956-48F2-9C7E-6AD985A93D03}"/>
              </a:ext>
            </a:extLst>
          </p:cNvPr>
          <p:cNvSpPr>
            <a:spLocks noGrp="1"/>
          </p:cNvSpPr>
          <p:nvPr>
            <p:ph idx="1"/>
          </p:nvPr>
        </p:nvSpPr>
        <p:spPr>
          <a:xfrm>
            <a:off x="5259592" y="909143"/>
            <a:ext cx="4007581" cy="5029586"/>
          </a:xfrm>
        </p:spPr>
        <p:txBody>
          <a:bodyPr vert="horz" lIns="0" tIns="45720" rIns="0" bIns="45720" rtlCol="0" anchor="ctr">
            <a:normAutofit/>
          </a:bodyPr>
          <a:lstStyle/>
          <a:p>
            <a:r>
              <a:rPr lang="tr-TR" sz="1900" dirty="0">
                <a:ea typeface="+mn-lt"/>
                <a:cs typeface="+mn-lt"/>
              </a:rPr>
              <a:t>Microsoft </a:t>
            </a:r>
            <a:r>
              <a:rPr lang="tr-TR" sz="1900" dirty="0" err="1">
                <a:ea typeface="+mn-lt"/>
                <a:cs typeface="+mn-lt"/>
              </a:rPr>
              <a:t>provides</a:t>
            </a:r>
            <a:r>
              <a:rPr lang="tr-TR" sz="1900" dirty="0">
                <a:ea typeface="+mn-lt"/>
                <a:cs typeface="+mn-lt"/>
              </a:rPr>
              <a:t> ERP software </a:t>
            </a:r>
            <a:r>
              <a:rPr lang="tr-TR" sz="1900" dirty="0" err="1">
                <a:ea typeface="+mn-lt"/>
                <a:cs typeface="+mn-lt"/>
              </a:rPr>
              <a:t>to</a:t>
            </a:r>
            <a:r>
              <a:rPr lang="tr-TR" sz="1900" dirty="0">
                <a:ea typeface="+mn-lt"/>
                <a:cs typeface="+mn-lt"/>
              </a:rPr>
              <a:t> </a:t>
            </a:r>
            <a:r>
              <a:rPr lang="tr-TR" sz="1900" dirty="0" err="1">
                <a:ea typeface="+mn-lt"/>
                <a:cs typeface="+mn-lt"/>
              </a:rPr>
              <a:t>businesses</a:t>
            </a:r>
            <a:r>
              <a:rPr lang="tr-TR" sz="1900" dirty="0">
                <a:ea typeface="+mn-lt"/>
                <a:cs typeface="+mn-lt"/>
              </a:rPr>
              <a:t> of </a:t>
            </a:r>
            <a:r>
              <a:rPr lang="tr-TR" sz="1900" dirty="0" err="1">
                <a:ea typeface="+mn-lt"/>
                <a:cs typeface="+mn-lt"/>
              </a:rPr>
              <a:t>all</a:t>
            </a:r>
            <a:r>
              <a:rPr lang="tr-TR" sz="1900" dirty="0">
                <a:ea typeface="+mn-lt"/>
                <a:cs typeface="+mn-lt"/>
              </a:rPr>
              <a:t> </a:t>
            </a:r>
            <a:r>
              <a:rPr lang="tr-TR" sz="1900" dirty="0" err="1">
                <a:ea typeface="+mn-lt"/>
                <a:cs typeface="+mn-lt"/>
              </a:rPr>
              <a:t>sizes</a:t>
            </a:r>
            <a:r>
              <a:rPr lang="tr-TR" sz="1900" dirty="0">
                <a:ea typeface="+mn-lt"/>
                <a:cs typeface="+mn-lt"/>
              </a:rPr>
              <a:t> </a:t>
            </a:r>
            <a:r>
              <a:rPr lang="tr-TR" sz="1900" dirty="0" err="1">
                <a:ea typeface="+mn-lt"/>
                <a:cs typeface="+mn-lt"/>
              </a:rPr>
              <a:t>through</a:t>
            </a:r>
            <a:r>
              <a:rPr lang="tr-TR" sz="1900" dirty="0">
                <a:ea typeface="+mn-lt"/>
                <a:cs typeface="+mn-lt"/>
              </a:rPr>
              <a:t> </a:t>
            </a:r>
            <a:r>
              <a:rPr lang="tr-TR" sz="1900" dirty="0" err="1">
                <a:ea typeface="+mn-lt"/>
                <a:cs typeface="+mn-lt"/>
              </a:rPr>
              <a:t>its</a:t>
            </a:r>
            <a:r>
              <a:rPr lang="tr-TR" sz="1900" dirty="0">
                <a:ea typeface="+mn-lt"/>
                <a:cs typeface="+mn-lt"/>
              </a:rPr>
              <a:t> Dynamics platform </a:t>
            </a:r>
            <a:r>
              <a:rPr lang="tr-TR" sz="1900" dirty="0" err="1">
                <a:ea typeface="+mn-lt"/>
                <a:cs typeface="+mn-lt"/>
              </a:rPr>
              <a:t>which</a:t>
            </a:r>
            <a:r>
              <a:rPr lang="tr-TR" sz="1900" dirty="0">
                <a:ea typeface="+mn-lt"/>
                <a:cs typeface="+mn-lt"/>
              </a:rPr>
              <a:t> </a:t>
            </a:r>
            <a:r>
              <a:rPr lang="tr-TR" sz="1900" dirty="0" err="1">
                <a:ea typeface="+mn-lt"/>
                <a:cs typeface="+mn-lt"/>
              </a:rPr>
              <a:t>consists</a:t>
            </a:r>
            <a:r>
              <a:rPr lang="tr-TR" sz="1900" dirty="0">
                <a:ea typeface="+mn-lt"/>
                <a:cs typeface="+mn-lt"/>
              </a:rPr>
              <a:t> of </a:t>
            </a:r>
            <a:r>
              <a:rPr lang="tr-TR" sz="1900" dirty="0" err="1">
                <a:ea typeface="+mn-lt"/>
                <a:cs typeface="+mn-lt"/>
              </a:rPr>
              <a:t>six</a:t>
            </a:r>
            <a:r>
              <a:rPr lang="tr-TR" sz="1900" dirty="0">
                <a:ea typeface="+mn-lt"/>
                <a:cs typeface="+mn-lt"/>
              </a:rPr>
              <a:t> </a:t>
            </a:r>
            <a:r>
              <a:rPr lang="tr-TR" sz="1900" dirty="0" err="1">
                <a:ea typeface="+mn-lt"/>
                <a:cs typeface="+mn-lt"/>
              </a:rPr>
              <a:t>separate</a:t>
            </a:r>
            <a:r>
              <a:rPr lang="tr-TR" sz="1900" dirty="0">
                <a:ea typeface="+mn-lt"/>
                <a:cs typeface="+mn-lt"/>
              </a:rPr>
              <a:t> </a:t>
            </a:r>
            <a:r>
              <a:rPr lang="tr-TR" sz="1900" dirty="0" err="1">
                <a:ea typeface="+mn-lt"/>
                <a:cs typeface="+mn-lt"/>
              </a:rPr>
              <a:t>products</a:t>
            </a:r>
            <a:r>
              <a:rPr lang="tr-TR" sz="1900" dirty="0">
                <a:ea typeface="+mn-lt"/>
                <a:cs typeface="+mn-lt"/>
              </a:rPr>
              <a:t>: Microsoft AX, GP, SL, NAV, CRM, RMS. </a:t>
            </a:r>
            <a:r>
              <a:rPr lang="tr-TR" sz="1900" dirty="0" err="1">
                <a:ea typeface="+mn-lt"/>
                <a:cs typeface="+mn-lt"/>
              </a:rPr>
              <a:t>The</a:t>
            </a:r>
            <a:r>
              <a:rPr lang="tr-TR" sz="1900" dirty="0">
                <a:ea typeface="+mn-lt"/>
                <a:cs typeface="+mn-lt"/>
              </a:rPr>
              <a:t> Microsoft Dynamics </a:t>
            </a:r>
            <a:r>
              <a:rPr lang="tr-TR" sz="1900" dirty="0" err="1">
                <a:ea typeface="+mn-lt"/>
                <a:cs typeface="+mn-lt"/>
              </a:rPr>
              <a:t>portfolio</a:t>
            </a:r>
            <a:r>
              <a:rPr lang="tr-TR" sz="1900" dirty="0">
                <a:ea typeface="+mn-lt"/>
                <a:cs typeface="+mn-lt"/>
              </a:rPr>
              <a:t> </a:t>
            </a:r>
            <a:r>
              <a:rPr lang="tr-TR" sz="1900" dirty="0" err="1">
                <a:ea typeface="+mn-lt"/>
                <a:cs typeface="+mn-lt"/>
              </a:rPr>
              <a:t>started</a:t>
            </a:r>
            <a:r>
              <a:rPr lang="tr-TR" sz="1900" dirty="0">
                <a:ea typeface="+mn-lt"/>
                <a:cs typeface="+mn-lt"/>
              </a:rPr>
              <a:t> in 2001 with </a:t>
            </a:r>
            <a:r>
              <a:rPr lang="tr-TR" sz="1900" dirty="0" err="1">
                <a:ea typeface="+mn-lt"/>
                <a:cs typeface="+mn-lt"/>
              </a:rPr>
              <a:t>the</a:t>
            </a:r>
            <a:r>
              <a:rPr lang="tr-TR" sz="1900" dirty="0">
                <a:ea typeface="+mn-lt"/>
                <a:cs typeface="+mn-lt"/>
              </a:rPr>
              <a:t> </a:t>
            </a:r>
            <a:r>
              <a:rPr lang="tr-TR" sz="1900" dirty="0" err="1">
                <a:ea typeface="+mn-lt"/>
                <a:cs typeface="+mn-lt"/>
              </a:rPr>
              <a:t>acquisition</a:t>
            </a:r>
            <a:r>
              <a:rPr lang="tr-TR" sz="1900" dirty="0">
                <a:ea typeface="+mn-lt"/>
                <a:cs typeface="+mn-lt"/>
              </a:rPr>
              <a:t> of Great Plains Software </a:t>
            </a:r>
            <a:r>
              <a:rPr lang="tr-TR" sz="1900" dirty="0" err="1">
                <a:ea typeface="+mn-lt"/>
                <a:cs typeface="+mn-lt"/>
              </a:rPr>
              <a:t>and</a:t>
            </a:r>
            <a:r>
              <a:rPr lang="tr-TR" sz="1900" dirty="0">
                <a:ea typeface="+mn-lt"/>
                <a:cs typeface="+mn-lt"/>
              </a:rPr>
              <a:t> </a:t>
            </a:r>
            <a:r>
              <a:rPr lang="tr-TR" sz="1900" dirty="0" err="1">
                <a:ea typeface="+mn-lt"/>
                <a:cs typeface="+mn-lt"/>
              </a:rPr>
              <a:t>Soloman</a:t>
            </a:r>
            <a:r>
              <a:rPr lang="tr-TR" sz="1900" dirty="0">
                <a:ea typeface="+mn-lt"/>
                <a:cs typeface="+mn-lt"/>
              </a:rPr>
              <a:t>, </a:t>
            </a:r>
            <a:r>
              <a:rPr lang="tr-TR" sz="1900" dirty="0" err="1">
                <a:ea typeface="+mn-lt"/>
                <a:cs typeface="+mn-lt"/>
              </a:rPr>
              <a:t>and</a:t>
            </a:r>
            <a:r>
              <a:rPr lang="tr-TR" sz="1900" dirty="0">
                <a:ea typeface="+mn-lt"/>
                <a:cs typeface="+mn-lt"/>
              </a:rPr>
              <a:t> in 2002 with </a:t>
            </a:r>
            <a:r>
              <a:rPr lang="tr-TR" sz="1900" dirty="0" err="1">
                <a:ea typeface="+mn-lt"/>
                <a:cs typeface="+mn-lt"/>
              </a:rPr>
              <a:t>the</a:t>
            </a:r>
            <a:r>
              <a:rPr lang="tr-TR" sz="1900" dirty="0">
                <a:ea typeface="+mn-lt"/>
                <a:cs typeface="+mn-lt"/>
              </a:rPr>
              <a:t> </a:t>
            </a:r>
            <a:r>
              <a:rPr lang="tr-TR" sz="1900" dirty="0" err="1">
                <a:ea typeface="+mn-lt"/>
                <a:cs typeface="+mn-lt"/>
              </a:rPr>
              <a:t>acquisition</a:t>
            </a:r>
            <a:r>
              <a:rPr lang="tr-TR" sz="1900" dirty="0">
                <a:ea typeface="+mn-lt"/>
                <a:cs typeface="+mn-lt"/>
              </a:rPr>
              <a:t> of </a:t>
            </a:r>
            <a:r>
              <a:rPr lang="tr-TR" sz="1900" dirty="0" err="1">
                <a:ea typeface="+mn-lt"/>
                <a:cs typeface="+mn-lt"/>
              </a:rPr>
              <a:t>Navison</a:t>
            </a:r>
            <a:r>
              <a:rPr lang="tr-TR" sz="1900" dirty="0">
                <a:ea typeface="+mn-lt"/>
                <a:cs typeface="+mn-lt"/>
              </a:rPr>
              <a:t> </a:t>
            </a:r>
            <a:r>
              <a:rPr lang="tr-TR" sz="1900" dirty="0" err="1">
                <a:ea typeface="+mn-lt"/>
                <a:cs typeface="+mn-lt"/>
              </a:rPr>
              <a:t>and</a:t>
            </a:r>
            <a:r>
              <a:rPr lang="tr-TR" sz="1900" dirty="0">
                <a:ea typeface="+mn-lt"/>
                <a:cs typeface="+mn-lt"/>
              </a:rPr>
              <a:t> Axapta. </a:t>
            </a:r>
            <a:r>
              <a:rPr lang="tr-TR" sz="1900" dirty="0" err="1">
                <a:ea typeface="+mn-lt"/>
                <a:cs typeface="+mn-lt"/>
              </a:rPr>
              <a:t>IThe</a:t>
            </a:r>
            <a:r>
              <a:rPr lang="tr-TR" sz="1900" dirty="0">
                <a:ea typeface="+mn-lt"/>
                <a:cs typeface="+mn-lt"/>
              </a:rPr>
              <a:t> </a:t>
            </a:r>
            <a:r>
              <a:rPr lang="tr-TR" sz="1900" dirty="0" err="1">
                <a:ea typeface="+mn-lt"/>
                <a:cs typeface="+mn-lt"/>
              </a:rPr>
              <a:t>company’s</a:t>
            </a:r>
            <a:r>
              <a:rPr lang="tr-TR" sz="1900" dirty="0">
                <a:ea typeface="+mn-lt"/>
                <a:cs typeface="+mn-lt"/>
              </a:rPr>
              <a:t> </a:t>
            </a:r>
            <a:r>
              <a:rPr lang="tr-TR" sz="1900" dirty="0" err="1">
                <a:ea typeface="+mn-lt"/>
                <a:cs typeface="+mn-lt"/>
              </a:rPr>
              <a:t>most</a:t>
            </a:r>
            <a:r>
              <a:rPr lang="tr-TR" sz="1900" dirty="0">
                <a:ea typeface="+mn-lt"/>
                <a:cs typeface="+mn-lt"/>
              </a:rPr>
              <a:t> </a:t>
            </a:r>
            <a:r>
              <a:rPr lang="tr-TR" sz="1900" dirty="0" err="1">
                <a:ea typeface="+mn-lt"/>
                <a:cs typeface="+mn-lt"/>
              </a:rPr>
              <a:t>adopted</a:t>
            </a:r>
            <a:r>
              <a:rPr lang="tr-TR" sz="1900" dirty="0">
                <a:ea typeface="+mn-lt"/>
                <a:cs typeface="+mn-lt"/>
              </a:rPr>
              <a:t> ERP </a:t>
            </a:r>
            <a:r>
              <a:rPr lang="tr-TR" sz="1900" dirty="0" err="1">
                <a:ea typeface="+mn-lt"/>
                <a:cs typeface="+mn-lt"/>
              </a:rPr>
              <a:t>offering</a:t>
            </a:r>
            <a:r>
              <a:rPr lang="tr-TR" sz="1900" dirty="0">
                <a:ea typeface="+mn-lt"/>
                <a:cs typeface="+mn-lt"/>
              </a:rPr>
              <a:t>, Microsoft Dynamics AX, is a </a:t>
            </a:r>
            <a:r>
              <a:rPr lang="tr-TR" sz="1900" dirty="0" err="1">
                <a:ea typeface="+mn-lt"/>
                <a:cs typeface="+mn-lt"/>
              </a:rPr>
              <a:t>business</a:t>
            </a:r>
            <a:r>
              <a:rPr lang="tr-TR" sz="1900" dirty="0">
                <a:ea typeface="+mn-lt"/>
                <a:cs typeface="+mn-lt"/>
              </a:rPr>
              <a:t> </a:t>
            </a:r>
            <a:r>
              <a:rPr lang="tr-TR" sz="1900" dirty="0" err="1">
                <a:ea typeface="+mn-lt"/>
                <a:cs typeface="+mn-lt"/>
              </a:rPr>
              <a:t>solution</a:t>
            </a:r>
            <a:r>
              <a:rPr lang="tr-TR" sz="1900" dirty="0">
                <a:ea typeface="+mn-lt"/>
                <a:cs typeface="+mn-lt"/>
              </a:rPr>
              <a:t> </a:t>
            </a:r>
            <a:r>
              <a:rPr lang="tr-TR" sz="1900" dirty="0" err="1">
                <a:ea typeface="+mn-lt"/>
                <a:cs typeface="+mn-lt"/>
              </a:rPr>
              <a:t>for</a:t>
            </a:r>
            <a:r>
              <a:rPr lang="tr-TR" sz="1900" dirty="0">
                <a:ea typeface="+mn-lt"/>
                <a:cs typeface="+mn-lt"/>
              </a:rPr>
              <a:t> global </a:t>
            </a:r>
            <a:r>
              <a:rPr lang="tr-TR" sz="1900" dirty="0" err="1">
                <a:ea typeface="+mn-lt"/>
                <a:cs typeface="+mn-lt"/>
              </a:rPr>
              <a:t>enterprises</a:t>
            </a:r>
            <a:r>
              <a:rPr lang="tr-TR" sz="1900" dirty="0">
                <a:ea typeface="+mn-lt"/>
                <a:cs typeface="+mn-lt"/>
              </a:rPr>
              <a:t> </a:t>
            </a:r>
            <a:r>
              <a:rPr lang="tr-TR" sz="1900" dirty="0" err="1">
                <a:ea typeface="+mn-lt"/>
                <a:cs typeface="+mn-lt"/>
              </a:rPr>
              <a:t>that</a:t>
            </a:r>
            <a:r>
              <a:rPr lang="tr-TR" sz="1900" dirty="0">
                <a:ea typeface="+mn-lt"/>
                <a:cs typeface="+mn-lt"/>
              </a:rPr>
              <a:t> </a:t>
            </a:r>
            <a:r>
              <a:rPr lang="tr-TR" sz="1900" dirty="0" err="1">
                <a:ea typeface="+mn-lt"/>
                <a:cs typeface="+mn-lt"/>
              </a:rPr>
              <a:t>supports</a:t>
            </a:r>
            <a:r>
              <a:rPr lang="tr-TR" sz="1900" dirty="0">
                <a:ea typeface="+mn-lt"/>
                <a:cs typeface="+mn-lt"/>
              </a:rPr>
              <a:t> </a:t>
            </a:r>
            <a:r>
              <a:rPr lang="tr-TR" sz="1900" dirty="0" err="1">
                <a:ea typeface="+mn-lt"/>
                <a:cs typeface="+mn-lt"/>
              </a:rPr>
              <a:t>industry-specific</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operational</a:t>
            </a:r>
            <a:r>
              <a:rPr lang="tr-TR" sz="1900" dirty="0">
                <a:ea typeface="+mn-lt"/>
                <a:cs typeface="+mn-lt"/>
              </a:rPr>
              <a:t> </a:t>
            </a:r>
            <a:r>
              <a:rPr lang="tr-TR" sz="1900" dirty="0" err="1">
                <a:ea typeface="+mn-lt"/>
                <a:cs typeface="+mn-lt"/>
              </a:rPr>
              <a:t>business</a:t>
            </a:r>
            <a:r>
              <a:rPr lang="tr-TR" sz="1900" dirty="0">
                <a:ea typeface="+mn-lt"/>
                <a:cs typeface="+mn-lt"/>
              </a:rPr>
              <a:t> </a:t>
            </a:r>
            <a:r>
              <a:rPr lang="tr-TR" sz="1900" dirty="0" err="1">
                <a:ea typeface="+mn-lt"/>
                <a:cs typeface="+mn-lt"/>
              </a:rPr>
              <a:t>processes</a:t>
            </a:r>
            <a:r>
              <a:rPr lang="tr-TR" sz="1900" dirty="0">
                <a:ea typeface="+mn-lt"/>
                <a:cs typeface="+mn-lt"/>
              </a:rPr>
              <a:t>, </a:t>
            </a:r>
            <a:r>
              <a:rPr lang="tr-TR" sz="1900" dirty="0" err="1">
                <a:ea typeface="+mn-lt"/>
                <a:cs typeface="+mn-lt"/>
              </a:rPr>
              <a:t>along</a:t>
            </a:r>
            <a:r>
              <a:rPr lang="tr-TR" sz="1900" dirty="0">
                <a:ea typeface="+mn-lt"/>
                <a:cs typeface="+mn-lt"/>
              </a:rPr>
              <a:t> with </a:t>
            </a:r>
            <a:r>
              <a:rPr lang="tr-TR" sz="1900" dirty="0" err="1">
                <a:ea typeface="+mn-lt"/>
                <a:cs typeface="+mn-lt"/>
              </a:rPr>
              <a:t>comprehensive</a:t>
            </a:r>
            <a:r>
              <a:rPr lang="tr-TR" sz="1900" dirty="0">
                <a:ea typeface="+mn-lt"/>
                <a:cs typeface="+mn-lt"/>
              </a:rPr>
              <a:t>, </a:t>
            </a:r>
            <a:r>
              <a:rPr lang="tr-TR" sz="1900" dirty="0" err="1">
                <a:ea typeface="+mn-lt"/>
                <a:cs typeface="+mn-lt"/>
              </a:rPr>
              <a:t>core</a:t>
            </a:r>
            <a:r>
              <a:rPr lang="tr-TR" sz="1900" dirty="0">
                <a:ea typeface="+mn-lt"/>
                <a:cs typeface="+mn-lt"/>
              </a:rPr>
              <a:t> </a:t>
            </a:r>
            <a:r>
              <a:rPr lang="tr-TR" sz="1900" dirty="0" err="1">
                <a:ea typeface="+mn-lt"/>
                <a:cs typeface="+mn-lt"/>
              </a:rPr>
              <a:t>enterprise</a:t>
            </a:r>
            <a:r>
              <a:rPr lang="tr-TR" sz="1900" dirty="0">
                <a:ea typeface="+mn-lt"/>
                <a:cs typeface="+mn-lt"/>
              </a:rPr>
              <a:t> </a:t>
            </a:r>
            <a:r>
              <a:rPr lang="tr-TR" sz="1900" dirty="0" err="1">
                <a:ea typeface="+mn-lt"/>
                <a:cs typeface="+mn-lt"/>
              </a:rPr>
              <a:t>resource</a:t>
            </a:r>
            <a:r>
              <a:rPr lang="tr-TR" sz="1900" dirty="0">
                <a:ea typeface="+mn-lt"/>
                <a:cs typeface="+mn-lt"/>
              </a:rPr>
              <a:t> </a:t>
            </a:r>
            <a:r>
              <a:rPr lang="tr-TR" sz="1900" dirty="0" err="1">
                <a:ea typeface="+mn-lt"/>
                <a:cs typeface="+mn-lt"/>
              </a:rPr>
              <a:t>planning</a:t>
            </a:r>
            <a:r>
              <a:rPr lang="tr-TR" sz="1900" dirty="0">
                <a:ea typeface="+mn-lt"/>
                <a:cs typeface="+mn-lt"/>
              </a:rPr>
              <a:t> (ERP) </a:t>
            </a:r>
            <a:r>
              <a:rPr lang="tr-TR" sz="1900" dirty="0" err="1">
                <a:ea typeface="+mn-lt"/>
                <a:cs typeface="+mn-lt"/>
              </a:rPr>
              <a:t>functionality</a:t>
            </a:r>
            <a:r>
              <a:rPr lang="tr-TR" sz="1900" dirty="0">
                <a:ea typeface="+mn-lt"/>
                <a:cs typeface="+mn-lt"/>
              </a:rPr>
              <a:t> </a:t>
            </a:r>
            <a:r>
              <a:rPr lang="tr-TR" sz="1900" dirty="0" err="1">
                <a:ea typeface="+mn-lt"/>
                <a:cs typeface="+mn-lt"/>
              </a:rPr>
              <a:t>for</a:t>
            </a:r>
            <a:r>
              <a:rPr lang="tr-TR" sz="1900" dirty="0">
                <a:ea typeface="+mn-lt"/>
                <a:cs typeface="+mn-lt"/>
              </a:rPr>
              <a:t> </a:t>
            </a:r>
            <a:r>
              <a:rPr lang="tr-TR" sz="1900" dirty="0" err="1">
                <a:ea typeface="+mn-lt"/>
                <a:cs typeface="+mn-lt"/>
              </a:rPr>
              <a:t>financial</a:t>
            </a:r>
            <a:r>
              <a:rPr lang="tr-TR" sz="1900" dirty="0">
                <a:ea typeface="+mn-lt"/>
                <a:cs typeface="+mn-lt"/>
              </a:rPr>
              <a:t> </a:t>
            </a:r>
            <a:r>
              <a:rPr lang="tr-TR" sz="1900" dirty="0" err="1">
                <a:ea typeface="+mn-lt"/>
                <a:cs typeface="+mn-lt"/>
              </a:rPr>
              <a:t>and</a:t>
            </a:r>
            <a:r>
              <a:rPr lang="tr-TR" sz="1900" dirty="0">
                <a:ea typeface="+mn-lt"/>
                <a:cs typeface="+mn-lt"/>
              </a:rPr>
              <a:t> </a:t>
            </a:r>
            <a:r>
              <a:rPr lang="tr-TR" sz="1900" dirty="0" err="1">
                <a:ea typeface="+mn-lt"/>
                <a:cs typeface="+mn-lt"/>
              </a:rPr>
              <a:t>human</a:t>
            </a:r>
            <a:r>
              <a:rPr lang="tr-TR" sz="1900" dirty="0">
                <a:ea typeface="+mn-lt"/>
                <a:cs typeface="+mn-lt"/>
              </a:rPr>
              <a:t> </a:t>
            </a:r>
            <a:r>
              <a:rPr lang="tr-TR" sz="1900" dirty="0" err="1">
                <a:ea typeface="+mn-lt"/>
                <a:cs typeface="+mn-lt"/>
              </a:rPr>
              <a:t>resources</a:t>
            </a:r>
            <a:r>
              <a:rPr lang="tr-TR" sz="1900" dirty="0">
                <a:ea typeface="+mn-lt"/>
                <a:cs typeface="+mn-lt"/>
              </a:rPr>
              <a:t> </a:t>
            </a:r>
            <a:r>
              <a:rPr lang="tr-TR" sz="1900" dirty="0" err="1">
                <a:ea typeface="+mn-lt"/>
                <a:cs typeface="+mn-lt"/>
              </a:rPr>
              <a:t>management</a:t>
            </a:r>
            <a:r>
              <a:rPr lang="tr-TR" sz="1900" dirty="0">
                <a:ea typeface="+mn-lt"/>
                <a:cs typeface="+mn-lt"/>
              </a:rPr>
              <a:t>.</a:t>
            </a:r>
            <a:endParaRPr lang="tr-TR" sz="1900" dirty="0"/>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rgbClr val="58514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Resim 4">
            <a:extLst>
              <a:ext uri="{FF2B5EF4-FFF2-40B4-BE49-F238E27FC236}">
                <a16:creationId xmlns:a16="http://schemas.microsoft.com/office/drawing/2014/main" id="{8F31B8F6-1201-4FF9-A5E7-ABEDF52711F5}"/>
              </a:ext>
            </a:extLst>
          </p:cNvPr>
          <p:cNvPicPr>
            <a:picLocks noChangeAspect="1"/>
          </p:cNvPicPr>
          <p:nvPr/>
        </p:nvPicPr>
        <p:blipFill>
          <a:blip r:embed="rId2"/>
          <a:stretch>
            <a:fillRect/>
          </a:stretch>
        </p:blipFill>
        <p:spPr>
          <a:xfrm>
            <a:off x="471770" y="4255547"/>
            <a:ext cx="4182519" cy="2091259"/>
          </a:xfrm>
          <a:prstGeom prst="rect">
            <a:avLst/>
          </a:prstGeom>
        </p:spPr>
      </p:pic>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E8FF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13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213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Resim 6" descr="oda içeren bir resim&#10;&#10;Çok yüksek güvenilirlikle oluşturulmuş açıklama">
            <a:extLst>
              <a:ext uri="{FF2B5EF4-FFF2-40B4-BE49-F238E27FC236}">
                <a16:creationId xmlns:a16="http://schemas.microsoft.com/office/drawing/2014/main" id="{216F70E6-96C2-461E-A7A6-516F4440BCB8}"/>
              </a:ext>
            </a:extLst>
          </p:cNvPr>
          <p:cNvPicPr>
            <a:picLocks noChangeAspect="1"/>
          </p:cNvPicPr>
          <p:nvPr/>
        </p:nvPicPr>
        <p:blipFill>
          <a:blip r:embed="rId3"/>
          <a:stretch>
            <a:fillRect/>
          </a:stretch>
        </p:blipFill>
        <p:spPr>
          <a:xfrm>
            <a:off x="3920788" y="1176793"/>
            <a:ext cx="4093331" cy="4548146"/>
          </a:xfrm>
          <a:prstGeom prst="rect">
            <a:avLst/>
          </a:prstGeom>
        </p:spPr>
      </p:pic>
    </p:spTree>
    <p:extLst>
      <p:ext uri="{BB962C8B-B14F-4D97-AF65-F5344CB8AC3E}">
        <p14:creationId xmlns:p14="http://schemas.microsoft.com/office/powerpoint/2010/main" val="1640737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EBB27D9-D41B-40FD-92A2-FCDAAA713F24}"/>
              </a:ext>
            </a:extLst>
          </p:cNvPr>
          <p:cNvSpPr>
            <a:spLocks noGrp="1"/>
          </p:cNvSpPr>
          <p:nvPr>
            <p:ph idx="1"/>
          </p:nvPr>
        </p:nvSpPr>
        <p:spPr>
          <a:xfrm>
            <a:off x="1571811" y="2075543"/>
            <a:ext cx="6066118" cy="3423020"/>
          </a:xfrm>
        </p:spPr>
        <p:txBody>
          <a:bodyPr vert="horz" lIns="0" tIns="45720" rIns="0" bIns="45720" rtlCol="0">
            <a:normAutofit/>
          </a:bodyPr>
          <a:lstStyle/>
          <a:p>
            <a:r>
              <a:rPr lang="tr-TR" sz="1600" dirty="0" err="1">
                <a:ea typeface="+mn-lt"/>
                <a:cs typeface="+mn-lt"/>
              </a:rPr>
              <a:t>Sage</a:t>
            </a:r>
            <a:r>
              <a:rPr lang="tr-TR" sz="1600" dirty="0">
                <a:ea typeface="+mn-lt"/>
                <a:cs typeface="+mn-lt"/>
              </a:rPr>
              <a:t> </a:t>
            </a:r>
            <a:r>
              <a:rPr lang="tr-TR" sz="1600" dirty="0" err="1">
                <a:ea typeface="+mn-lt"/>
                <a:cs typeface="+mn-lt"/>
              </a:rPr>
              <a:t>provides</a:t>
            </a:r>
            <a:r>
              <a:rPr lang="tr-TR" sz="1600" dirty="0">
                <a:ea typeface="+mn-lt"/>
                <a:cs typeface="+mn-lt"/>
              </a:rPr>
              <a:t> ERP software </a:t>
            </a:r>
            <a:r>
              <a:rPr lang="tr-TR" sz="1600" dirty="0" err="1">
                <a:ea typeface="+mn-lt"/>
                <a:cs typeface="+mn-lt"/>
              </a:rPr>
              <a:t>directed</a:t>
            </a:r>
            <a:r>
              <a:rPr lang="tr-TR" sz="1600" dirty="0">
                <a:ea typeface="+mn-lt"/>
                <a:cs typeface="+mn-lt"/>
              </a:rPr>
              <a:t> </a:t>
            </a:r>
            <a:r>
              <a:rPr lang="tr-TR" sz="1600" dirty="0" err="1">
                <a:ea typeface="+mn-lt"/>
                <a:cs typeface="+mn-lt"/>
              </a:rPr>
              <a:t>to</a:t>
            </a:r>
            <a:r>
              <a:rPr lang="tr-TR" sz="1600" dirty="0">
                <a:ea typeface="+mn-lt"/>
                <a:cs typeface="+mn-lt"/>
              </a:rPr>
              <a:t> </a:t>
            </a:r>
            <a:r>
              <a:rPr lang="tr-TR" sz="1600" dirty="0" err="1">
                <a:ea typeface="+mn-lt"/>
                <a:cs typeface="+mn-lt"/>
              </a:rPr>
              <a:t>small</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medium</a:t>
            </a:r>
            <a:r>
              <a:rPr lang="tr-TR" sz="1600" dirty="0">
                <a:ea typeface="+mn-lt"/>
                <a:cs typeface="+mn-lt"/>
              </a:rPr>
              <a:t> </a:t>
            </a:r>
            <a:r>
              <a:rPr lang="tr-TR" sz="1600" dirty="0" err="1">
                <a:ea typeface="+mn-lt"/>
                <a:cs typeface="+mn-lt"/>
              </a:rPr>
              <a:t>sized</a:t>
            </a:r>
            <a:r>
              <a:rPr lang="tr-TR" sz="1600" dirty="0">
                <a:ea typeface="+mn-lt"/>
                <a:cs typeface="+mn-lt"/>
              </a:rPr>
              <a:t> </a:t>
            </a:r>
            <a:r>
              <a:rPr lang="tr-TR" sz="1600" dirty="0" err="1">
                <a:ea typeface="+mn-lt"/>
                <a:cs typeface="+mn-lt"/>
              </a:rPr>
              <a:t>companies</a:t>
            </a:r>
            <a:r>
              <a:rPr lang="tr-TR" sz="1600" dirty="0">
                <a:ea typeface="+mn-lt"/>
                <a:cs typeface="+mn-lt"/>
              </a:rPr>
              <a:t>; </a:t>
            </a:r>
            <a:r>
              <a:rPr lang="tr-TR" sz="1600" dirty="0" err="1">
                <a:ea typeface="+mn-lt"/>
                <a:cs typeface="+mn-lt"/>
              </a:rPr>
              <a:t>helping</a:t>
            </a:r>
            <a:r>
              <a:rPr lang="tr-TR" sz="1600" dirty="0">
                <a:ea typeface="+mn-lt"/>
                <a:cs typeface="+mn-lt"/>
              </a:rPr>
              <a:t> </a:t>
            </a:r>
            <a:r>
              <a:rPr lang="tr-TR" sz="1600" dirty="0" err="1">
                <a:ea typeface="+mn-lt"/>
                <a:cs typeface="+mn-lt"/>
              </a:rPr>
              <a:t>them</a:t>
            </a:r>
            <a:r>
              <a:rPr lang="tr-TR" sz="1600" dirty="0">
                <a:ea typeface="+mn-lt"/>
                <a:cs typeface="+mn-lt"/>
              </a:rPr>
              <a:t> </a:t>
            </a:r>
            <a:r>
              <a:rPr lang="tr-TR" sz="1600" dirty="0" err="1">
                <a:ea typeface="+mn-lt"/>
                <a:cs typeface="+mn-lt"/>
              </a:rPr>
              <a:t>to</a:t>
            </a:r>
            <a:r>
              <a:rPr lang="tr-TR" sz="1600" dirty="0">
                <a:ea typeface="+mn-lt"/>
                <a:cs typeface="+mn-lt"/>
              </a:rPr>
              <a:t> </a:t>
            </a:r>
            <a:r>
              <a:rPr lang="tr-TR" sz="1600" dirty="0" err="1">
                <a:ea typeface="+mn-lt"/>
                <a:cs typeface="+mn-lt"/>
              </a:rPr>
              <a:t>make</a:t>
            </a:r>
            <a:r>
              <a:rPr lang="tr-TR" sz="1600" dirty="0">
                <a:ea typeface="+mn-lt"/>
                <a:cs typeface="+mn-lt"/>
              </a:rPr>
              <a:t> </a:t>
            </a:r>
            <a:r>
              <a:rPr lang="tr-TR" sz="1600" dirty="0" err="1">
                <a:ea typeface="+mn-lt"/>
                <a:cs typeface="+mn-lt"/>
              </a:rPr>
              <a:t>smarter</a:t>
            </a:r>
            <a:r>
              <a:rPr lang="tr-TR" sz="1600" dirty="0">
                <a:ea typeface="+mn-lt"/>
                <a:cs typeface="+mn-lt"/>
              </a:rPr>
              <a:t> </a:t>
            </a:r>
            <a:r>
              <a:rPr lang="tr-TR" sz="1600" dirty="0" err="1">
                <a:ea typeface="+mn-lt"/>
                <a:cs typeface="+mn-lt"/>
              </a:rPr>
              <a:t>business</a:t>
            </a:r>
            <a:r>
              <a:rPr lang="tr-TR" sz="1600" dirty="0">
                <a:ea typeface="+mn-lt"/>
                <a:cs typeface="+mn-lt"/>
              </a:rPr>
              <a:t> </a:t>
            </a:r>
            <a:r>
              <a:rPr lang="tr-TR" sz="1600" dirty="0" err="1">
                <a:ea typeface="+mn-lt"/>
                <a:cs typeface="+mn-lt"/>
              </a:rPr>
              <a:t>decisions</a:t>
            </a:r>
            <a:r>
              <a:rPr lang="tr-TR" sz="1600" dirty="0">
                <a:ea typeface="+mn-lt"/>
                <a:cs typeface="+mn-lt"/>
              </a:rPr>
              <a:t>. </a:t>
            </a:r>
            <a:r>
              <a:rPr lang="tr-TR" sz="1600" dirty="0" err="1">
                <a:ea typeface="+mn-lt"/>
                <a:cs typeface="+mn-lt"/>
              </a:rPr>
              <a:t>Sage’s</a:t>
            </a:r>
            <a:r>
              <a:rPr lang="tr-TR" sz="1600" dirty="0">
                <a:ea typeface="+mn-lt"/>
                <a:cs typeface="+mn-lt"/>
              </a:rPr>
              <a:t> ERP software is </a:t>
            </a:r>
            <a:r>
              <a:rPr lang="tr-TR" sz="1600" dirty="0" err="1">
                <a:ea typeface="+mn-lt"/>
                <a:cs typeface="+mn-lt"/>
              </a:rPr>
              <a:t>available</a:t>
            </a:r>
            <a:r>
              <a:rPr lang="tr-TR" sz="1600" dirty="0">
                <a:ea typeface="+mn-lt"/>
                <a:cs typeface="+mn-lt"/>
              </a:rPr>
              <a:t> in </a:t>
            </a:r>
            <a:r>
              <a:rPr lang="tr-TR" sz="1600" dirty="0" err="1">
                <a:ea typeface="+mn-lt"/>
                <a:cs typeface="+mn-lt"/>
              </a:rPr>
              <a:t>three</a:t>
            </a:r>
            <a:r>
              <a:rPr lang="tr-TR" sz="1600" dirty="0">
                <a:ea typeface="+mn-lt"/>
                <a:cs typeface="+mn-lt"/>
              </a:rPr>
              <a:t> </a:t>
            </a:r>
            <a:r>
              <a:rPr lang="tr-TR" sz="1600" dirty="0" err="1">
                <a:ea typeface="+mn-lt"/>
                <a:cs typeface="+mn-lt"/>
              </a:rPr>
              <a:t>different</a:t>
            </a:r>
            <a:r>
              <a:rPr lang="tr-TR" sz="1600" dirty="0">
                <a:ea typeface="+mn-lt"/>
                <a:cs typeface="+mn-lt"/>
              </a:rPr>
              <a:t> </a:t>
            </a:r>
            <a:r>
              <a:rPr lang="tr-TR" sz="1600" dirty="0" err="1">
                <a:ea typeface="+mn-lt"/>
                <a:cs typeface="+mn-lt"/>
              </a:rPr>
              <a:t>products</a:t>
            </a:r>
            <a:r>
              <a:rPr lang="tr-TR" sz="1600" dirty="0">
                <a:ea typeface="+mn-lt"/>
                <a:cs typeface="+mn-lt"/>
              </a:rPr>
              <a:t>; X3 </a:t>
            </a:r>
            <a:r>
              <a:rPr lang="tr-TR" sz="1600" dirty="0" err="1">
                <a:ea typeface="+mn-lt"/>
                <a:cs typeface="+mn-lt"/>
              </a:rPr>
              <a:t>for</a:t>
            </a:r>
            <a:r>
              <a:rPr lang="tr-TR" sz="1600" dirty="0">
                <a:ea typeface="+mn-lt"/>
                <a:cs typeface="+mn-lt"/>
              </a:rPr>
              <a:t> </a:t>
            </a:r>
            <a:r>
              <a:rPr lang="tr-TR" sz="1600" dirty="0" err="1">
                <a:ea typeface="+mn-lt"/>
                <a:cs typeface="+mn-lt"/>
              </a:rPr>
              <a:t>enterprises</a:t>
            </a:r>
            <a:r>
              <a:rPr lang="tr-TR" sz="1600" dirty="0">
                <a:ea typeface="+mn-lt"/>
                <a:cs typeface="+mn-lt"/>
              </a:rPr>
              <a:t>, 100 </a:t>
            </a:r>
            <a:r>
              <a:rPr lang="tr-TR" sz="1600" dirty="0" err="1">
                <a:ea typeface="+mn-lt"/>
                <a:cs typeface="+mn-lt"/>
              </a:rPr>
              <a:t>for</a:t>
            </a:r>
            <a:r>
              <a:rPr lang="tr-TR" sz="1600" dirty="0">
                <a:ea typeface="+mn-lt"/>
                <a:cs typeface="+mn-lt"/>
              </a:rPr>
              <a:t> </a:t>
            </a:r>
            <a:r>
              <a:rPr lang="tr-TR" sz="1600" dirty="0" err="1">
                <a:ea typeface="+mn-lt"/>
                <a:cs typeface="+mn-lt"/>
              </a:rPr>
              <a:t>small</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mid-sized</a:t>
            </a:r>
            <a:r>
              <a:rPr lang="tr-TR" sz="1600" dirty="0">
                <a:ea typeface="+mn-lt"/>
                <a:cs typeface="+mn-lt"/>
              </a:rPr>
              <a:t> </a:t>
            </a:r>
            <a:r>
              <a:rPr lang="tr-TR" sz="1600" dirty="0" err="1">
                <a:ea typeface="+mn-lt"/>
                <a:cs typeface="+mn-lt"/>
              </a:rPr>
              <a:t>light</a:t>
            </a:r>
            <a:r>
              <a:rPr lang="tr-TR" sz="1600" dirty="0">
                <a:ea typeface="+mn-lt"/>
                <a:cs typeface="+mn-lt"/>
              </a:rPr>
              <a:t> </a:t>
            </a:r>
            <a:r>
              <a:rPr lang="tr-TR" sz="1600" dirty="0" err="1">
                <a:ea typeface="+mn-lt"/>
                <a:cs typeface="+mn-lt"/>
              </a:rPr>
              <a:t>manufacturers</a:t>
            </a:r>
            <a:r>
              <a:rPr lang="tr-TR" sz="1600" dirty="0">
                <a:ea typeface="+mn-lt"/>
                <a:cs typeface="+mn-lt"/>
              </a:rPr>
              <a:t>, </a:t>
            </a:r>
            <a:r>
              <a:rPr lang="tr-TR" sz="1600" dirty="0" err="1">
                <a:ea typeface="+mn-lt"/>
                <a:cs typeface="+mn-lt"/>
              </a:rPr>
              <a:t>and</a:t>
            </a:r>
            <a:r>
              <a:rPr lang="tr-TR" sz="1600" dirty="0">
                <a:ea typeface="+mn-lt"/>
                <a:cs typeface="+mn-lt"/>
              </a:rPr>
              <a:t> 300 </a:t>
            </a:r>
            <a:r>
              <a:rPr lang="tr-TR" sz="1600" dirty="0" err="1">
                <a:ea typeface="+mn-lt"/>
                <a:cs typeface="+mn-lt"/>
              </a:rPr>
              <a:t>for</a:t>
            </a:r>
            <a:r>
              <a:rPr lang="tr-TR" sz="1600" dirty="0">
                <a:ea typeface="+mn-lt"/>
                <a:cs typeface="+mn-lt"/>
              </a:rPr>
              <a:t> </a:t>
            </a:r>
            <a:r>
              <a:rPr lang="tr-TR" sz="1600" dirty="0" err="1">
                <a:ea typeface="+mn-lt"/>
                <a:cs typeface="+mn-lt"/>
              </a:rPr>
              <a:t>small</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mid-sized</a:t>
            </a:r>
            <a:r>
              <a:rPr lang="tr-TR" sz="1600" dirty="0">
                <a:ea typeface="+mn-lt"/>
                <a:cs typeface="+mn-lt"/>
              </a:rPr>
              <a:t> </a:t>
            </a:r>
            <a:r>
              <a:rPr lang="tr-TR" sz="1600" dirty="0" err="1">
                <a:ea typeface="+mn-lt"/>
                <a:cs typeface="+mn-lt"/>
              </a:rPr>
              <a:t>businesses</a:t>
            </a:r>
            <a:r>
              <a:rPr lang="tr-TR" sz="1600" dirty="0">
                <a:ea typeface="+mn-lt"/>
                <a:cs typeface="+mn-lt"/>
              </a:rPr>
              <a:t> with </a:t>
            </a:r>
            <a:r>
              <a:rPr lang="tr-TR" sz="1600" dirty="0" err="1">
                <a:ea typeface="+mn-lt"/>
                <a:cs typeface="+mn-lt"/>
              </a:rPr>
              <a:t>multiple</a:t>
            </a:r>
            <a:r>
              <a:rPr lang="tr-TR" sz="1600" dirty="0">
                <a:ea typeface="+mn-lt"/>
                <a:cs typeface="+mn-lt"/>
              </a:rPr>
              <a:t> </a:t>
            </a:r>
            <a:r>
              <a:rPr lang="tr-TR" sz="1600" dirty="0" err="1">
                <a:ea typeface="+mn-lt"/>
                <a:cs typeface="+mn-lt"/>
              </a:rPr>
              <a:t>locations</a:t>
            </a:r>
            <a:r>
              <a:rPr lang="tr-TR" sz="1600" dirty="0">
                <a:ea typeface="+mn-lt"/>
                <a:cs typeface="+mn-lt"/>
              </a:rPr>
              <a:t>. </a:t>
            </a:r>
            <a:r>
              <a:rPr lang="tr-TR" sz="1600" dirty="0" err="1">
                <a:ea typeface="+mn-lt"/>
                <a:cs typeface="+mn-lt"/>
              </a:rPr>
              <a:t>The</a:t>
            </a:r>
            <a:r>
              <a:rPr lang="tr-TR" sz="1600" dirty="0">
                <a:ea typeface="+mn-lt"/>
                <a:cs typeface="+mn-lt"/>
              </a:rPr>
              <a:t> </a:t>
            </a:r>
            <a:r>
              <a:rPr lang="tr-TR" sz="1600" dirty="0" err="1">
                <a:ea typeface="+mn-lt"/>
                <a:cs typeface="+mn-lt"/>
              </a:rPr>
              <a:t>company’s</a:t>
            </a:r>
            <a:r>
              <a:rPr lang="tr-TR" sz="1600" dirty="0">
                <a:ea typeface="+mn-lt"/>
                <a:cs typeface="+mn-lt"/>
              </a:rPr>
              <a:t> </a:t>
            </a:r>
            <a:r>
              <a:rPr lang="tr-TR" sz="1600" dirty="0" err="1">
                <a:ea typeface="+mn-lt"/>
                <a:cs typeface="+mn-lt"/>
              </a:rPr>
              <a:t>most</a:t>
            </a:r>
            <a:r>
              <a:rPr lang="tr-TR" sz="1600" dirty="0">
                <a:ea typeface="+mn-lt"/>
                <a:cs typeface="+mn-lt"/>
              </a:rPr>
              <a:t> </a:t>
            </a:r>
            <a:r>
              <a:rPr lang="tr-TR" sz="1600" dirty="0" err="1">
                <a:ea typeface="+mn-lt"/>
                <a:cs typeface="+mn-lt"/>
              </a:rPr>
              <a:t>adopted</a:t>
            </a:r>
            <a:r>
              <a:rPr lang="tr-TR" sz="1600" dirty="0">
                <a:ea typeface="+mn-lt"/>
                <a:cs typeface="+mn-lt"/>
              </a:rPr>
              <a:t> ERP </a:t>
            </a:r>
            <a:r>
              <a:rPr lang="tr-TR" sz="1600" dirty="0" err="1">
                <a:ea typeface="+mn-lt"/>
                <a:cs typeface="+mn-lt"/>
              </a:rPr>
              <a:t>tool</a:t>
            </a:r>
            <a:r>
              <a:rPr lang="tr-TR" sz="1600" dirty="0">
                <a:ea typeface="+mn-lt"/>
                <a:cs typeface="+mn-lt"/>
              </a:rPr>
              <a:t>, </a:t>
            </a:r>
            <a:r>
              <a:rPr lang="tr-TR" sz="1600" dirty="0" err="1">
                <a:ea typeface="+mn-lt"/>
                <a:cs typeface="+mn-lt"/>
              </a:rPr>
              <a:t>Sage</a:t>
            </a:r>
            <a:r>
              <a:rPr lang="tr-TR" sz="1600" dirty="0">
                <a:ea typeface="+mn-lt"/>
                <a:cs typeface="+mn-lt"/>
              </a:rPr>
              <a:t> ERP X3, </a:t>
            </a:r>
            <a:r>
              <a:rPr lang="tr-TR" sz="1600" dirty="0" err="1">
                <a:ea typeface="+mn-lt"/>
                <a:cs typeface="+mn-lt"/>
              </a:rPr>
              <a:t>comprises</a:t>
            </a:r>
            <a:r>
              <a:rPr lang="tr-TR" sz="1600" dirty="0">
                <a:ea typeface="+mn-lt"/>
                <a:cs typeface="+mn-lt"/>
              </a:rPr>
              <a:t> a </a:t>
            </a:r>
            <a:r>
              <a:rPr lang="tr-TR" sz="1600" dirty="0" err="1">
                <a:ea typeface="+mn-lt"/>
                <a:cs typeface="+mn-lt"/>
              </a:rPr>
              <a:t>number</a:t>
            </a:r>
            <a:r>
              <a:rPr lang="tr-TR" sz="1600" dirty="0">
                <a:ea typeface="+mn-lt"/>
                <a:cs typeface="+mn-lt"/>
              </a:rPr>
              <a:t> of </a:t>
            </a:r>
            <a:r>
              <a:rPr lang="tr-TR" sz="1600" dirty="0" err="1">
                <a:ea typeface="+mn-lt"/>
                <a:cs typeface="+mn-lt"/>
              </a:rPr>
              <a:t>features</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functions</a:t>
            </a:r>
            <a:r>
              <a:rPr lang="tr-TR" sz="1600" dirty="0">
                <a:ea typeface="+mn-lt"/>
                <a:cs typeface="+mn-lt"/>
              </a:rPr>
              <a:t> </a:t>
            </a:r>
            <a:r>
              <a:rPr lang="tr-TR" sz="1600" dirty="0" err="1">
                <a:ea typeface="+mn-lt"/>
                <a:cs typeface="+mn-lt"/>
              </a:rPr>
              <a:t>designed</a:t>
            </a:r>
            <a:r>
              <a:rPr lang="tr-TR" sz="1600" dirty="0">
                <a:ea typeface="+mn-lt"/>
                <a:cs typeface="+mn-lt"/>
              </a:rPr>
              <a:t> </a:t>
            </a:r>
            <a:r>
              <a:rPr lang="tr-TR" sz="1600" dirty="0" err="1">
                <a:ea typeface="+mn-lt"/>
                <a:cs typeface="+mn-lt"/>
              </a:rPr>
              <a:t>to</a:t>
            </a:r>
            <a:r>
              <a:rPr lang="tr-TR" sz="1600" dirty="0">
                <a:ea typeface="+mn-lt"/>
                <a:cs typeface="+mn-lt"/>
              </a:rPr>
              <a:t> </a:t>
            </a:r>
            <a:r>
              <a:rPr lang="tr-TR" sz="1600" dirty="0" err="1">
                <a:ea typeface="+mn-lt"/>
                <a:cs typeface="+mn-lt"/>
              </a:rPr>
              <a:t>help</a:t>
            </a:r>
            <a:r>
              <a:rPr lang="tr-TR" sz="1600" dirty="0">
                <a:ea typeface="+mn-lt"/>
                <a:cs typeface="+mn-lt"/>
              </a:rPr>
              <a:t> </a:t>
            </a:r>
            <a:r>
              <a:rPr lang="tr-TR" sz="1600" dirty="0" err="1">
                <a:ea typeface="+mn-lt"/>
                <a:cs typeface="+mn-lt"/>
              </a:rPr>
              <a:t>manage</a:t>
            </a:r>
            <a:r>
              <a:rPr lang="tr-TR" sz="1600" dirty="0">
                <a:ea typeface="+mn-lt"/>
                <a:cs typeface="+mn-lt"/>
              </a:rPr>
              <a:t> </a:t>
            </a:r>
            <a:r>
              <a:rPr lang="tr-TR" sz="1600" dirty="0" err="1">
                <a:ea typeface="+mn-lt"/>
                <a:cs typeface="+mn-lt"/>
              </a:rPr>
              <a:t>your</a:t>
            </a:r>
            <a:r>
              <a:rPr lang="tr-TR" sz="1600" dirty="0">
                <a:ea typeface="+mn-lt"/>
                <a:cs typeface="+mn-lt"/>
              </a:rPr>
              <a:t> </a:t>
            </a:r>
            <a:r>
              <a:rPr lang="tr-TR" sz="1600" dirty="0" err="1">
                <a:ea typeface="+mn-lt"/>
                <a:cs typeface="+mn-lt"/>
              </a:rPr>
              <a:t>business’s</a:t>
            </a:r>
            <a:r>
              <a:rPr lang="tr-TR" sz="1600" dirty="0">
                <a:ea typeface="+mn-lt"/>
                <a:cs typeface="+mn-lt"/>
              </a:rPr>
              <a:t> </a:t>
            </a:r>
            <a:r>
              <a:rPr lang="tr-TR" sz="1600" dirty="0" err="1">
                <a:ea typeface="+mn-lt"/>
                <a:cs typeface="+mn-lt"/>
              </a:rPr>
              <a:t>sophisticated</a:t>
            </a:r>
            <a:r>
              <a:rPr lang="tr-TR" sz="1600" dirty="0">
                <a:ea typeface="+mn-lt"/>
                <a:cs typeface="+mn-lt"/>
              </a:rPr>
              <a:t> </a:t>
            </a:r>
            <a:r>
              <a:rPr lang="tr-TR" sz="1600" dirty="0" err="1">
                <a:ea typeface="+mn-lt"/>
                <a:cs typeface="+mn-lt"/>
              </a:rPr>
              <a:t>processes</a:t>
            </a:r>
            <a:r>
              <a:rPr lang="tr-TR" sz="1600" dirty="0">
                <a:ea typeface="+mn-lt"/>
                <a:cs typeface="+mn-lt"/>
              </a:rPr>
              <a:t>, </a:t>
            </a:r>
            <a:r>
              <a:rPr lang="tr-TR" sz="1600" dirty="0" err="1">
                <a:ea typeface="+mn-lt"/>
                <a:cs typeface="+mn-lt"/>
              </a:rPr>
              <a:t>transactions</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relationships</a:t>
            </a:r>
            <a:r>
              <a:rPr lang="tr-TR" sz="1600" dirty="0">
                <a:ea typeface="+mn-lt"/>
                <a:cs typeface="+mn-lt"/>
              </a:rPr>
              <a:t>. </a:t>
            </a:r>
            <a:r>
              <a:rPr lang="tr-TR" sz="1600" dirty="0" err="1">
                <a:ea typeface="+mn-lt"/>
                <a:cs typeface="+mn-lt"/>
              </a:rPr>
              <a:t>It</a:t>
            </a:r>
            <a:r>
              <a:rPr lang="tr-TR" sz="1600" dirty="0">
                <a:ea typeface="+mn-lt"/>
                <a:cs typeface="+mn-lt"/>
              </a:rPr>
              <a:t> can </a:t>
            </a:r>
            <a:r>
              <a:rPr lang="tr-TR" sz="1600" dirty="0" err="1">
                <a:ea typeface="+mn-lt"/>
                <a:cs typeface="+mn-lt"/>
              </a:rPr>
              <a:t>manage</a:t>
            </a:r>
            <a:r>
              <a:rPr lang="tr-TR" sz="1600" dirty="0">
                <a:ea typeface="+mn-lt"/>
                <a:cs typeface="+mn-lt"/>
              </a:rPr>
              <a:t> </a:t>
            </a:r>
            <a:r>
              <a:rPr lang="tr-TR" sz="1600" dirty="0" err="1">
                <a:ea typeface="+mn-lt"/>
                <a:cs typeface="+mn-lt"/>
              </a:rPr>
              <a:t>specific</a:t>
            </a:r>
            <a:r>
              <a:rPr lang="tr-TR" sz="1600" dirty="0">
                <a:ea typeface="+mn-lt"/>
                <a:cs typeface="+mn-lt"/>
              </a:rPr>
              <a:t> </a:t>
            </a:r>
            <a:r>
              <a:rPr lang="tr-TR" sz="1600" dirty="0" err="1">
                <a:ea typeface="+mn-lt"/>
                <a:cs typeface="+mn-lt"/>
              </a:rPr>
              <a:t>areas</a:t>
            </a:r>
            <a:r>
              <a:rPr lang="tr-TR" sz="1600" dirty="0">
                <a:ea typeface="+mn-lt"/>
                <a:cs typeface="+mn-lt"/>
              </a:rPr>
              <a:t> </a:t>
            </a:r>
            <a:r>
              <a:rPr lang="tr-TR" sz="1600" dirty="0" err="1">
                <a:ea typeface="+mn-lt"/>
                <a:cs typeface="+mn-lt"/>
              </a:rPr>
              <a:t>such</a:t>
            </a:r>
            <a:r>
              <a:rPr lang="tr-TR" sz="1600" dirty="0">
                <a:ea typeface="+mn-lt"/>
                <a:cs typeface="+mn-lt"/>
              </a:rPr>
              <a:t> as </a:t>
            </a:r>
            <a:r>
              <a:rPr lang="tr-TR" sz="1600" dirty="0" err="1">
                <a:ea typeface="+mn-lt"/>
                <a:cs typeface="+mn-lt"/>
              </a:rPr>
              <a:t>manufacturing</a:t>
            </a:r>
            <a:r>
              <a:rPr lang="tr-TR" sz="1600" dirty="0">
                <a:ea typeface="+mn-lt"/>
                <a:cs typeface="+mn-lt"/>
              </a:rPr>
              <a:t>, </a:t>
            </a:r>
            <a:r>
              <a:rPr lang="tr-TR" sz="1600" dirty="0" err="1">
                <a:ea typeface="+mn-lt"/>
                <a:cs typeface="+mn-lt"/>
              </a:rPr>
              <a:t>inventory</a:t>
            </a:r>
            <a:r>
              <a:rPr lang="tr-TR" sz="1600" dirty="0">
                <a:ea typeface="+mn-lt"/>
                <a:cs typeface="+mn-lt"/>
              </a:rPr>
              <a:t>, </a:t>
            </a:r>
            <a:r>
              <a:rPr lang="tr-TR" sz="1600" dirty="0" err="1">
                <a:ea typeface="+mn-lt"/>
                <a:cs typeface="+mn-lt"/>
              </a:rPr>
              <a:t>warehousing</a:t>
            </a:r>
            <a:r>
              <a:rPr lang="tr-TR" sz="1600" dirty="0">
                <a:ea typeface="+mn-lt"/>
                <a:cs typeface="+mn-lt"/>
              </a:rPr>
              <a:t>, </a:t>
            </a:r>
            <a:r>
              <a:rPr lang="tr-TR" sz="1600" dirty="0" err="1">
                <a:ea typeface="+mn-lt"/>
                <a:cs typeface="+mn-lt"/>
              </a:rPr>
              <a:t>purchasing</a:t>
            </a:r>
            <a:r>
              <a:rPr lang="tr-TR" sz="1600" dirty="0">
                <a:ea typeface="+mn-lt"/>
                <a:cs typeface="+mn-lt"/>
              </a:rPr>
              <a:t>, </a:t>
            </a:r>
            <a:r>
              <a:rPr lang="tr-TR" sz="1600" dirty="0" err="1">
                <a:ea typeface="+mn-lt"/>
                <a:cs typeface="+mn-lt"/>
              </a:rPr>
              <a:t>finance</a:t>
            </a:r>
            <a:r>
              <a:rPr lang="tr-TR" sz="1600" dirty="0">
                <a:ea typeface="+mn-lt"/>
                <a:cs typeface="+mn-lt"/>
              </a:rPr>
              <a:t>, </a:t>
            </a:r>
            <a:r>
              <a:rPr lang="tr-TR" sz="1600" dirty="0" err="1">
                <a:ea typeface="+mn-lt"/>
                <a:cs typeface="+mn-lt"/>
              </a:rPr>
              <a:t>customer</a:t>
            </a:r>
            <a:r>
              <a:rPr lang="tr-TR" sz="1600" dirty="0">
                <a:ea typeface="+mn-lt"/>
                <a:cs typeface="+mn-lt"/>
              </a:rPr>
              <a:t> </a:t>
            </a:r>
            <a:r>
              <a:rPr lang="tr-TR" sz="1600" dirty="0" err="1">
                <a:ea typeface="+mn-lt"/>
                <a:cs typeface="+mn-lt"/>
              </a:rPr>
              <a:t>relationship</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even</a:t>
            </a:r>
            <a:r>
              <a:rPr lang="tr-TR" sz="1600" dirty="0">
                <a:ea typeface="+mn-lt"/>
                <a:cs typeface="+mn-lt"/>
              </a:rPr>
              <a:t> </a:t>
            </a:r>
            <a:r>
              <a:rPr lang="tr-TR" sz="1600" dirty="0" err="1">
                <a:ea typeface="+mn-lt"/>
                <a:cs typeface="+mn-lt"/>
              </a:rPr>
              <a:t>electronic</a:t>
            </a:r>
            <a:r>
              <a:rPr lang="tr-TR" sz="1600" dirty="0">
                <a:ea typeface="+mn-lt"/>
                <a:cs typeface="+mn-lt"/>
              </a:rPr>
              <a:t> </a:t>
            </a:r>
            <a:r>
              <a:rPr lang="tr-TR" sz="1600" dirty="0" err="1">
                <a:ea typeface="+mn-lt"/>
                <a:cs typeface="+mn-lt"/>
              </a:rPr>
              <a:t>document</a:t>
            </a:r>
            <a:r>
              <a:rPr lang="tr-TR" sz="1600" dirty="0">
                <a:ea typeface="+mn-lt"/>
                <a:cs typeface="+mn-lt"/>
              </a:rPr>
              <a:t> </a:t>
            </a:r>
            <a:r>
              <a:rPr lang="tr-TR" sz="1600" dirty="0" err="1">
                <a:ea typeface="+mn-lt"/>
                <a:cs typeface="+mn-lt"/>
              </a:rPr>
              <a:t>systems</a:t>
            </a:r>
            <a:r>
              <a:rPr lang="tr-TR" sz="1600" dirty="0">
                <a:ea typeface="+mn-lt"/>
                <a:cs typeface="+mn-lt"/>
              </a:rPr>
              <a:t>.</a:t>
            </a:r>
            <a:endParaRPr lang="tr-TR" sz="1600" dirty="0"/>
          </a:p>
        </p:txBody>
      </p:sp>
      <p:sp>
        <p:nvSpPr>
          <p:cNvPr id="17"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8"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4" name="Resim 4" descr="çizim içeren bir resim&#10;&#10;Çok yüksek güvenilirlikle oluşturulmuş açıklama">
            <a:extLst>
              <a:ext uri="{FF2B5EF4-FFF2-40B4-BE49-F238E27FC236}">
                <a16:creationId xmlns:a16="http://schemas.microsoft.com/office/drawing/2014/main" id="{43658C19-B6B8-4F69-B038-4BB34B836588}"/>
              </a:ext>
            </a:extLst>
          </p:cNvPr>
          <p:cNvPicPr>
            <a:picLocks noChangeAspect="1"/>
          </p:cNvPicPr>
          <p:nvPr/>
        </p:nvPicPr>
        <p:blipFill>
          <a:blip r:embed="rId2"/>
          <a:stretch>
            <a:fillRect/>
          </a:stretch>
        </p:blipFill>
        <p:spPr>
          <a:xfrm>
            <a:off x="8151962" y="3653222"/>
            <a:ext cx="2542433" cy="1271216"/>
          </a:xfrm>
          <a:prstGeom prst="rect">
            <a:avLst/>
          </a:prstGeom>
        </p:spPr>
      </p:pic>
    </p:spTree>
    <p:extLst>
      <p:ext uri="{BB962C8B-B14F-4D97-AF65-F5344CB8AC3E}">
        <p14:creationId xmlns:p14="http://schemas.microsoft.com/office/powerpoint/2010/main" val="331203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kran görüntüsü, ekran, vitrin, cadde içeren bir resim&#10;&#10;Çok yüksek güvenilirlikle oluşturulmuş açıklama">
            <a:extLst>
              <a:ext uri="{FF2B5EF4-FFF2-40B4-BE49-F238E27FC236}">
                <a16:creationId xmlns:a16="http://schemas.microsoft.com/office/drawing/2014/main" id="{AC52EC90-41D4-4510-80E8-979A3DA4E223}"/>
              </a:ext>
            </a:extLst>
          </p:cNvPr>
          <p:cNvPicPr>
            <a:picLocks noGrp="1" noChangeAspect="1"/>
          </p:cNvPicPr>
          <p:nvPr>
            <p:ph idx="1"/>
          </p:nvPr>
        </p:nvPicPr>
        <p:blipFill>
          <a:blip r:embed="rId2"/>
          <a:stretch>
            <a:fillRect/>
          </a:stretch>
        </p:blipFill>
        <p:spPr>
          <a:xfrm>
            <a:off x="5920" y="-5269"/>
            <a:ext cx="12255497" cy="6866399"/>
          </a:xfrm>
        </p:spPr>
      </p:pic>
    </p:spTree>
    <p:extLst>
      <p:ext uri="{BB962C8B-B14F-4D97-AF65-F5344CB8AC3E}">
        <p14:creationId xmlns:p14="http://schemas.microsoft.com/office/powerpoint/2010/main" val="194112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FF1CCAE-D446-45D1-A701-5A6A260CF2CE}"/>
              </a:ext>
            </a:extLst>
          </p:cNvPr>
          <p:cNvSpPr>
            <a:spLocks noGrp="1"/>
          </p:cNvSpPr>
          <p:nvPr>
            <p:ph idx="1"/>
          </p:nvPr>
        </p:nvSpPr>
        <p:spPr>
          <a:xfrm>
            <a:off x="1571811" y="2061029"/>
            <a:ext cx="6066118" cy="3437534"/>
          </a:xfrm>
        </p:spPr>
        <p:txBody>
          <a:bodyPr vert="horz" lIns="0" tIns="45720" rIns="0" bIns="45720" rtlCol="0">
            <a:normAutofit/>
          </a:bodyPr>
          <a:lstStyle/>
          <a:p>
            <a:r>
              <a:rPr lang="tr-TR" sz="1700" dirty="0" err="1">
                <a:ea typeface="+mn-lt"/>
                <a:cs typeface="+mn-lt"/>
              </a:rPr>
              <a:t>Odoo</a:t>
            </a:r>
            <a:r>
              <a:rPr lang="tr-TR" sz="1700" dirty="0">
                <a:ea typeface="+mn-lt"/>
                <a:cs typeface="+mn-lt"/>
              </a:rPr>
              <a:t> is an </a:t>
            </a:r>
            <a:r>
              <a:rPr lang="tr-TR" sz="1700" dirty="0" err="1">
                <a:ea typeface="+mn-lt"/>
                <a:cs typeface="+mn-lt"/>
              </a:rPr>
              <a:t>open-source</a:t>
            </a:r>
            <a:r>
              <a:rPr lang="tr-TR" sz="1700" dirty="0">
                <a:ea typeface="+mn-lt"/>
                <a:cs typeface="+mn-lt"/>
              </a:rPr>
              <a:t> ERP software </a:t>
            </a:r>
            <a:r>
              <a:rPr lang="tr-TR" sz="1700" dirty="0" err="1">
                <a:ea typeface="+mn-lt"/>
                <a:cs typeface="+mn-lt"/>
              </a:rPr>
              <a:t>provider</a:t>
            </a:r>
            <a:r>
              <a:rPr lang="tr-TR" sz="1700" dirty="0">
                <a:ea typeface="+mn-lt"/>
                <a:cs typeface="+mn-lt"/>
              </a:rPr>
              <a:t> </a:t>
            </a:r>
            <a:r>
              <a:rPr lang="tr-TR" sz="1700" dirty="0" err="1">
                <a:ea typeface="+mn-lt"/>
                <a:cs typeface="+mn-lt"/>
              </a:rPr>
              <a:t>for</a:t>
            </a:r>
            <a:r>
              <a:rPr lang="tr-TR" sz="1700" dirty="0">
                <a:ea typeface="+mn-lt"/>
                <a:cs typeface="+mn-lt"/>
              </a:rPr>
              <a:t> </a:t>
            </a:r>
            <a:r>
              <a:rPr lang="tr-TR" sz="1700" dirty="0" err="1">
                <a:ea typeface="+mn-lt"/>
                <a:cs typeface="+mn-lt"/>
              </a:rPr>
              <a:t>businesses</a:t>
            </a:r>
            <a:r>
              <a:rPr lang="tr-TR" sz="1700" dirty="0">
                <a:ea typeface="+mn-lt"/>
                <a:cs typeface="+mn-lt"/>
              </a:rPr>
              <a:t> of </a:t>
            </a:r>
            <a:r>
              <a:rPr lang="tr-TR" sz="1700" dirty="0" err="1">
                <a:ea typeface="+mn-lt"/>
                <a:cs typeface="+mn-lt"/>
              </a:rPr>
              <a:t>all</a:t>
            </a:r>
            <a:r>
              <a:rPr lang="tr-TR" sz="1700" dirty="0">
                <a:ea typeface="+mn-lt"/>
                <a:cs typeface="+mn-lt"/>
              </a:rPr>
              <a:t> </a:t>
            </a:r>
            <a:r>
              <a:rPr lang="tr-TR" sz="1700" dirty="0" err="1">
                <a:ea typeface="+mn-lt"/>
                <a:cs typeface="+mn-lt"/>
              </a:rPr>
              <a:t>sizes</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industries</a:t>
            </a:r>
            <a:r>
              <a:rPr lang="tr-TR" sz="1700" dirty="0">
                <a:ea typeface="+mn-lt"/>
                <a:cs typeface="+mn-lt"/>
              </a:rPr>
              <a:t>. With </a:t>
            </a:r>
            <a:r>
              <a:rPr lang="tr-TR" sz="1700" dirty="0" err="1">
                <a:ea typeface="+mn-lt"/>
                <a:cs typeface="+mn-lt"/>
              </a:rPr>
              <a:t>the</a:t>
            </a:r>
            <a:r>
              <a:rPr lang="tr-TR" sz="1700" dirty="0">
                <a:ea typeface="+mn-lt"/>
                <a:cs typeface="+mn-lt"/>
              </a:rPr>
              <a:t> “On-</a:t>
            </a:r>
            <a:r>
              <a:rPr lang="tr-TR" sz="1700" dirty="0" err="1">
                <a:ea typeface="+mn-lt"/>
                <a:cs typeface="+mn-lt"/>
              </a:rPr>
              <a:t>premise</a:t>
            </a:r>
            <a:r>
              <a:rPr lang="tr-TR" sz="1700" dirty="0">
                <a:ea typeface="+mn-lt"/>
                <a:cs typeface="+mn-lt"/>
              </a:rPr>
              <a:t>” </a:t>
            </a:r>
            <a:r>
              <a:rPr lang="tr-TR" sz="1700" dirty="0" err="1">
                <a:ea typeface="+mn-lt"/>
                <a:cs typeface="+mn-lt"/>
              </a:rPr>
              <a:t>offer</a:t>
            </a:r>
            <a:r>
              <a:rPr lang="tr-TR" sz="1700" dirty="0">
                <a:ea typeface="+mn-lt"/>
                <a:cs typeface="+mn-lt"/>
              </a:rPr>
              <a:t>, </a:t>
            </a:r>
            <a:r>
              <a:rPr lang="tr-TR" sz="1700" dirty="0" err="1">
                <a:ea typeface="+mn-lt"/>
                <a:cs typeface="+mn-lt"/>
              </a:rPr>
              <a:t>Odoo</a:t>
            </a:r>
            <a:r>
              <a:rPr lang="tr-TR" sz="1700" dirty="0">
                <a:ea typeface="+mn-lt"/>
                <a:cs typeface="+mn-lt"/>
              </a:rPr>
              <a:t> is </a:t>
            </a:r>
            <a:r>
              <a:rPr lang="tr-TR" sz="1700" dirty="0" err="1">
                <a:ea typeface="+mn-lt"/>
                <a:cs typeface="+mn-lt"/>
              </a:rPr>
              <a:t>the</a:t>
            </a:r>
            <a:r>
              <a:rPr lang="tr-TR" sz="1700" dirty="0">
                <a:ea typeface="+mn-lt"/>
                <a:cs typeface="+mn-lt"/>
              </a:rPr>
              <a:t> </a:t>
            </a:r>
            <a:r>
              <a:rPr lang="tr-TR" sz="1700" dirty="0" err="1">
                <a:ea typeface="+mn-lt"/>
                <a:cs typeface="+mn-lt"/>
              </a:rPr>
              <a:t>most</a:t>
            </a:r>
            <a:r>
              <a:rPr lang="tr-TR" sz="1700" dirty="0">
                <a:ea typeface="+mn-lt"/>
                <a:cs typeface="+mn-lt"/>
              </a:rPr>
              <a:t> </a:t>
            </a:r>
            <a:r>
              <a:rPr lang="tr-TR" sz="1700" dirty="0" err="1">
                <a:ea typeface="+mn-lt"/>
                <a:cs typeface="+mn-lt"/>
              </a:rPr>
              <a:t>installed</a:t>
            </a:r>
            <a:r>
              <a:rPr lang="tr-TR" sz="1700" dirty="0">
                <a:ea typeface="+mn-lt"/>
                <a:cs typeface="+mn-lt"/>
              </a:rPr>
              <a:t> </a:t>
            </a:r>
            <a:r>
              <a:rPr lang="tr-TR" sz="1700" dirty="0" err="1">
                <a:ea typeface="+mn-lt"/>
                <a:cs typeface="+mn-lt"/>
              </a:rPr>
              <a:t>business</a:t>
            </a:r>
            <a:r>
              <a:rPr lang="tr-TR" sz="1700" dirty="0">
                <a:ea typeface="+mn-lt"/>
                <a:cs typeface="+mn-lt"/>
              </a:rPr>
              <a:t> software in </a:t>
            </a:r>
            <a:r>
              <a:rPr lang="tr-TR" sz="1700" dirty="0" err="1">
                <a:ea typeface="+mn-lt"/>
                <a:cs typeface="+mn-lt"/>
              </a:rPr>
              <a:t>the</a:t>
            </a:r>
            <a:r>
              <a:rPr lang="tr-TR" sz="1700" dirty="0">
                <a:ea typeface="+mn-lt"/>
                <a:cs typeface="+mn-lt"/>
              </a:rPr>
              <a:t> </a:t>
            </a:r>
            <a:r>
              <a:rPr lang="tr-TR" sz="1700" dirty="0" err="1">
                <a:ea typeface="+mn-lt"/>
                <a:cs typeface="+mn-lt"/>
              </a:rPr>
              <a:t>world</a:t>
            </a:r>
            <a:r>
              <a:rPr lang="tr-TR" sz="1700" dirty="0">
                <a:ea typeface="+mn-lt"/>
                <a:cs typeface="+mn-lt"/>
              </a:rPr>
              <a:t>; </a:t>
            </a:r>
            <a:r>
              <a:rPr lang="tr-TR" sz="1700" dirty="0" err="1">
                <a:ea typeface="+mn-lt"/>
                <a:cs typeface="+mn-lt"/>
              </a:rPr>
              <a:t>used</a:t>
            </a:r>
            <a:r>
              <a:rPr lang="tr-TR" sz="1700" dirty="0">
                <a:ea typeface="+mn-lt"/>
                <a:cs typeface="+mn-lt"/>
              </a:rPr>
              <a:t> </a:t>
            </a:r>
            <a:r>
              <a:rPr lang="tr-TR" sz="1700" dirty="0" err="1">
                <a:ea typeface="+mn-lt"/>
                <a:cs typeface="+mn-lt"/>
              </a:rPr>
              <a:t>by</a:t>
            </a:r>
            <a:r>
              <a:rPr lang="tr-TR" sz="1700" dirty="0">
                <a:ea typeface="+mn-lt"/>
                <a:cs typeface="+mn-lt"/>
              </a:rPr>
              <a:t> </a:t>
            </a:r>
            <a:r>
              <a:rPr lang="tr-TR" sz="1700" dirty="0" err="1">
                <a:ea typeface="+mn-lt"/>
                <a:cs typeface="+mn-lt"/>
              </a:rPr>
              <a:t>over</a:t>
            </a:r>
            <a:r>
              <a:rPr lang="tr-TR" sz="1700" dirty="0">
                <a:ea typeface="+mn-lt"/>
                <a:cs typeface="+mn-lt"/>
              </a:rPr>
              <a:t> 3.700.000 </a:t>
            </a:r>
            <a:r>
              <a:rPr lang="tr-TR" sz="1700" dirty="0" err="1">
                <a:ea typeface="+mn-lt"/>
                <a:cs typeface="+mn-lt"/>
              </a:rPr>
              <a:t>users</a:t>
            </a:r>
            <a:r>
              <a:rPr lang="tr-TR" sz="1700" dirty="0">
                <a:ea typeface="+mn-lt"/>
                <a:cs typeface="+mn-lt"/>
              </a:rPr>
              <a:t> </a:t>
            </a:r>
            <a:r>
              <a:rPr lang="tr-TR" sz="1700" dirty="0" err="1">
                <a:ea typeface="+mn-lt"/>
                <a:cs typeface="+mn-lt"/>
              </a:rPr>
              <a:t>worldwide</a:t>
            </a:r>
            <a:r>
              <a:rPr lang="tr-TR" sz="1700" dirty="0">
                <a:ea typeface="+mn-lt"/>
                <a:cs typeface="+mn-lt"/>
              </a:rPr>
              <a:t> </a:t>
            </a:r>
            <a:r>
              <a:rPr lang="tr-TR" sz="1700" dirty="0" err="1">
                <a:ea typeface="+mn-lt"/>
                <a:cs typeface="+mn-lt"/>
              </a:rPr>
              <a:t>ranging</a:t>
            </a:r>
            <a:r>
              <a:rPr lang="tr-TR" sz="1700" dirty="0">
                <a:ea typeface="+mn-lt"/>
                <a:cs typeface="+mn-lt"/>
              </a:rPr>
              <a:t> </a:t>
            </a:r>
            <a:r>
              <a:rPr lang="tr-TR" sz="1700" dirty="0" err="1">
                <a:ea typeface="+mn-lt"/>
                <a:cs typeface="+mn-lt"/>
              </a:rPr>
              <a:t>from</a:t>
            </a:r>
            <a:r>
              <a:rPr lang="tr-TR" sz="1700" dirty="0">
                <a:ea typeface="+mn-lt"/>
                <a:cs typeface="+mn-lt"/>
              </a:rPr>
              <a:t> </a:t>
            </a:r>
            <a:r>
              <a:rPr lang="tr-TR" sz="1700" dirty="0" err="1">
                <a:ea typeface="+mn-lt"/>
                <a:cs typeface="+mn-lt"/>
              </a:rPr>
              <a:t>startup</a:t>
            </a:r>
            <a:r>
              <a:rPr lang="tr-TR" sz="1700" dirty="0">
                <a:ea typeface="+mn-lt"/>
                <a:cs typeface="+mn-lt"/>
              </a:rPr>
              <a:t> </a:t>
            </a:r>
            <a:r>
              <a:rPr lang="tr-TR" sz="1700" dirty="0" err="1">
                <a:ea typeface="+mn-lt"/>
                <a:cs typeface="+mn-lt"/>
              </a:rPr>
              <a:t>companies</a:t>
            </a:r>
            <a:r>
              <a:rPr lang="tr-TR" sz="1700" dirty="0">
                <a:ea typeface="+mn-lt"/>
                <a:cs typeface="+mn-lt"/>
              </a:rPr>
              <a:t> (1 </a:t>
            </a:r>
            <a:r>
              <a:rPr lang="tr-TR" sz="1700" dirty="0" err="1">
                <a:ea typeface="+mn-lt"/>
                <a:cs typeface="+mn-lt"/>
              </a:rPr>
              <a:t>user</a:t>
            </a:r>
            <a:r>
              <a:rPr lang="tr-TR" sz="1700" dirty="0">
                <a:ea typeface="+mn-lt"/>
                <a:cs typeface="+mn-lt"/>
              </a:rPr>
              <a:t>) </a:t>
            </a:r>
            <a:r>
              <a:rPr lang="tr-TR" sz="1700" dirty="0" err="1">
                <a:ea typeface="+mn-lt"/>
                <a:cs typeface="+mn-lt"/>
              </a:rPr>
              <a:t>to</a:t>
            </a:r>
            <a:r>
              <a:rPr lang="tr-TR" sz="1700" dirty="0">
                <a:ea typeface="+mn-lt"/>
                <a:cs typeface="+mn-lt"/>
              </a:rPr>
              <a:t> </a:t>
            </a:r>
            <a:r>
              <a:rPr lang="tr-TR" sz="1700" dirty="0" err="1">
                <a:ea typeface="+mn-lt"/>
                <a:cs typeface="+mn-lt"/>
              </a:rPr>
              <a:t>large</a:t>
            </a:r>
            <a:r>
              <a:rPr lang="tr-TR" sz="1700" dirty="0">
                <a:ea typeface="+mn-lt"/>
                <a:cs typeface="+mn-lt"/>
              </a:rPr>
              <a:t> </a:t>
            </a:r>
            <a:r>
              <a:rPr lang="tr-TR" sz="1700" dirty="0" err="1">
                <a:ea typeface="+mn-lt"/>
                <a:cs typeface="+mn-lt"/>
              </a:rPr>
              <a:t>enterprises</a:t>
            </a:r>
            <a:r>
              <a:rPr lang="tr-TR" sz="1700" dirty="0">
                <a:ea typeface="+mn-lt"/>
                <a:cs typeface="+mn-lt"/>
              </a:rPr>
              <a:t> (300,000+ </a:t>
            </a:r>
            <a:r>
              <a:rPr lang="tr-TR" sz="1700" dirty="0" err="1">
                <a:ea typeface="+mn-lt"/>
                <a:cs typeface="+mn-lt"/>
              </a:rPr>
              <a:t>users</a:t>
            </a:r>
            <a:r>
              <a:rPr lang="tr-TR" sz="1700" dirty="0">
                <a:ea typeface="+mn-lt"/>
                <a:cs typeface="+mn-lt"/>
              </a:rPr>
              <a:t>). </a:t>
            </a:r>
            <a:r>
              <a:rPr lang="tr-TR" sz="1700" dirty="0" err="1">
                <a:ea typeface="+mn-lt"/>
                <a:cs typeface="+mn-lt"/>
              </a:rPr>
              <a:t>Odoo’s</a:t>
            </a:r>
            <a:r>
              <a:rPr lang="tr-TR" sz="1700" dirty="0">
                <a:ea typeface="+mn-lt"/>
                <a:cs typeface="+mn-lt"/>
              </a:rPr>
              <a:t> </a:t>
            </a:r>
            <a:r>
              <a:rPr lang="tr-TR" sz="1700" dirty="0" err="1">
                <a:ea typeface="+mn-lt"/>
                <a:cs typeface="+mn-lt"/>
              </a:rPr>
              <a:t>distinction</a:t>
            </a:r>
            <a:r>
              <a:rPr lang="tr-TR" sz="1700" dirty="0">
                <a:ea typeface="+mn-lt"/>
                <a:cs typeface="+mn-lt"/>
              </a:rPr>
              <a:t> is </a:t>
            </a:r>
            <a:r>
              <a:rPr lang="tr-TR" sz="1700" dirty="0" err="1">
                <a:ea typeface="+mn-lt"/>
                <a:cs typeface="+mn-lt"/>
              </a:rPr>
              <a:t>that</a:t>
            </a:r>
            <a:r>
              <a:rPr lang="tr-TR" sz="1700" dirty="0">
                <a:ea typeface="+mn-lt"/>
                <a:cs typeface="+mn-lt"/>
              </a:rPr>
              <a:t> </a:t>
            </a:r>
            <a:r>
              <a:rPr lang="tr-TR" sz="1700" dirty="0" err="1">
                <a:ea typeface="+mn-lt"/>
                <a:cs typeface="+mn-lt"/>
              </a:rPr>
              <a:t>the</a:t>
            </a:r>
            <a:r>
              <a:rPr lang="tr-TR" sz="1700" dirty="0">
                <a:ea typeface="+mn-lt"/>
                <a:cs typeface="+mn-lt"/>
              </a:rPr>
              <a:t> </a:t>
            </a:r>
            <a:r>
              <a:rPr lang="tr-TR" sz="1700" dirty="0" err="1">
                <a:ea typeface="+mn-lt"/>
                <a:cs typeface="+mn-lt"/>
              </a:rPr>
              <a:t>whole</a:t>
            </a:r>
            <a:r>
              <a:rPr lang="tr-TR" sz="1700" dirty="0">
                <a:ea typeface="+mn-lt"/>
                <a:cs typeface="+mn-lt"/>
              </a:rPr>
              <a:t> </a:t>
            </a:r>
            <a:r>
              <a:rPr lang="tr-TR" sz="1700" dirty="0" err="1">
                <a:ea typeface="+mn-lt"/>
                <a:cs typeface="+mn-lt"/>
              </a:rPr>
              <a:t>system</a:t>
            </a:r>
            <a:r>
              <a:rPr lang="tr-TR" sz="1700" dirty="0">
                <a:ea typeface="+mn-lt"/>
                <a:cs typeface="+mn-lt"/>
              </a:rPr>
              <a:t> </a:t>
            </a:r>
            <a:r>
              <a:rPr lang="tr-TR" sz="1700" dirty="0" err="1">
                <a:ea typeface="+mn-lt"/>
                <a:cs typeface="+mn-lt"/>
              </a:rPr>
              <a:t>revolves</a:t>
            </a:r>
            <a:r>
              <a:rPr lang="tr-TR" sz="1700" dirty="0">
                <a:ea typeface="+mn-lt"/>
                <a:cs typeface="+mn-lt"/>
              </a:rPr>
              <a:t> </a:t>
            </a:r>
            <a:r>
              <a:rPr lang="tr-TR" sz="1700" dirty="0" err="1">
                <a:ea typeface="+mn-lt"/>
                <a:cs typeface="+mn-lt"/>
              </a:rPr>
              <a:t>around</a:t>
            </a:r>
            <a:r>
              <a:rPr lang="tr-TR" sz="1700" dirty="0">
                <a:ea typeface="+mn-lt"/>
                <a:cs typeface="+mn-lt"/>
              </a:rPr>
              <a:t> a </a:t>
            </a:r>
            <a:r>
              <a:rPr lang="tr-TR" sz="1700" dirty="0" err="1">
                <a:ea typeface="+mn-lt"/>
                <a:cs typeface="+mn-lt"/>
              </a:rPr>
              <a:t>collection</a:t>
            </a:r>
            <a:r>
              <a:rPr lang="tr-TR" sz="1700" dirty="0">
                <a:ea typeface="+mn-lt"/>
                <a:cs typeface="+mn-lt"/>
              </a:rPr>
              <a:t> of </a:t>
            </a:r>
            <a:r>
              <a:rPr lang="tr-TR" sz="1700" dirty="0" err="1">
                <a:ea typeface="+mn-lt"/>
                <a:cs typeface="+mn-lt"/>
              </a:rPr>
              <a:t>apps</a:t>
            </a:r>
            <a:r>
              <a:rPr lang="tr-TR" sz="1700" dirty="0">
                <a:ea typeface="+mn-lt"/>
                <a:cs typeface="+mn-lt"/>
              </a:rPr>
              <a:t>. </a:t>
            </a:r>
            <a:r>
              <a:rPr lang="tr-TR" sz="1700" dirty="0" err="1">
                <a:ea typeface="+mn-lt"/>
                <a:cs typeface="+mn-lt"/>
              </a:rPr>
              <a:t>The</a:t>
            </a:r>
            <a:r>
              <a:rPr lang="tr-TR" sz="1700" dirty="0">
                <a:ea typeface="+mn-lt"/>
                <a:cs typeface="+mn-lt"/>
              </a:rPr>
              <a:t> software has </a:t>
            </a:r>
            <a:r>
              <a:rPr lang="tr-TR" sz="1700" dirty="0" err="1">
                <a:ea typeface="+mn-lt"/>
                <a:cs typeface="+mn-lt"/>
              </a:rPr>
              <a:t>apps</a:t>
            </a:r>
            <a:r>
              <a:rPr lang="tr-TR" sz="1700" dirty="0">
                <a:ea typeface="+mn-lt"/>
                <a:cs typeface="+mn-lt"/>
              </a:rPr>
              <a:t> </a:t>
            </a:r>
            <a:r>
              <a:rPr lang="tr-TR" sz="1700" dirty="0" err="1">
                <a:ea typeface="+mn-lt"/>
                <a:cs typeface="+mn-lt"/>
              </a:rPr>
              <a:t>to</a:t>
            </a:r>
            <a:r>
              <a:rPr lang="tr-TR" sz="1700" dirty="0">
                <a:ea typeface="+mn-lt"/>
                <a:cs typeface="+mn-lt"/>
              </a:rPr>
              <a:t> </a:t>
            </a:r>
            <a:r>
              <a:rPr lang="tr-TR" sz="1700" dirty="0" err="1">
                <a:ea typeface="+mn-lt"/>
                <a:cs typeface="+mn-lt"/>
              </a:rPr>
              <a:t>cover</a:t>
            </a:r>
            <a:r>
              <a:rPr lang="tr-TR" sz="1700" dirty="0">
                <a:ea typeface="+mn-lt"/>
                <a:cs typeface="+mn-lt"/>
              </a:rPr>
              <a:t> </a:t>
            </a:r>
            <a:r>
              <a:rPr lang="tr-TR" sz="1700" dirty="0" err="1">
                <a:ea typeface="+mn-lt"/>
                <a:cs typeface="+mn-lt"/>
              </a:rPr>
              <a:t>everything</a:t>
            </a:r>
            <a:r>
              <a:rPr lang="tr-TR" sz="1700" dirty="0">
                <a:ea typeface="+mn-lt"/>
                <a:cs typeface="+mn-lt"/>
              </a:rPr>
              <a:t> </a:t>
            </a:r>
            <a:r>
              <a:rPr lang="tr-TR" sz="1700" dirty="0" err="1">
                <a:ea typeface="+mn-lt"/>
                <a:cs typeface="+mn-lt"/>
              </a:rPr>
              <a:t>from</a:t>
            </a:r>
            <a:r>
              <a:rPr lang="tr-TR" sz="1700" dirty="0">
                <a:ea typeface="+mn-lt"/>
                <a:cs typeface="+mn-lt"/>
              </a:rPr>
              <a:t> </a:t>
            </a:r>
            <a:r>
              <a:rPr lang="tr-TR" sz="1700" dirty="0" err="1">
                <a:ea typeface="+mn-lt"/>
                <a:cs typeface="+mn-lt"/>
              </a:rPr>
              <a:t>warehousing</a:t>
            </a:r>
            <a:r>
              <a:rPr lang="tr-TR" sz="1700" dirty="0">
                <a:ea typeface="+mn-lt"/>
                <a:cs typeface="+mn-lt"/>
              </a:rPr>
              <a:t>, </a:t>
            </a:r>
            <a:r>
              <a:rPr lang="tr-TR" sz="1700" dirty="0" err="1">
                <a:ea typeface="+mn-lt"/>
                <a:cs typeface="+mn-lt"/>
              </a:rPr>
              <a:t>manufacturing</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sales</a:t>
            </a:r>
            <a:r>
              <a:rPr lang="tr-TR" sz="1700" dirty="0">
                <a:ea typeface="+mn-lt"/>
                <a:cs typeface="+mn-lt"/>
              </a:rPr>
              <a:t> </a:t>
            </a:r>
            <a:r>
              <a:rPr lang="tr-TR" sz="1700" dirty="0" err="1">
                <a:ea typeface="+mn-lt"/>
                <a:cs typeface="+mn-lt"/>
              </a:rPr>
              <a:t>channels</a:t>
            </a:r>
            <a:r>
              <a:rPr lang="tr-TR" sz="1700" dirty="0">
                <a:ea typeface="+mn-lt"/>
                <a:cs typeface="+mn-lt"/>
              </a:rPr>
              <a:t>, </a:t>
            </a:r>
            <a:r>
              <a:rPr lang="tr-TR" sz="1700" dirty="0" err="1">
                <a:ea typeface="+mn-lt"/>
                <a:cs typeface="+mn-lt"/>
              </a:rPr>
              <a:t>to</a:t>
            </a:r>
            <a:r>
              <a:rPr lang="tr-TR" sz="1700" dirty="0">
                <a:ea typeface="+mn-lt"/>
                <a:cs typeface="+mn-lt"/>
              </a:rPr>
              <a:t> </a:t>
            </a:r>
            <a:r>
              <a:rPr lang="tr-TR" sz="1700" dirty="0" err="1">
                <a:ea typeface="+mn-lt"/>
                <a:cs typeface="+mn-lt"/>
              </a:rPr>
              <a:t>timesheets</a:t>
            </a:r>
            <a:r>
              <a:rPr lang="tr-TR" sz="1700" dirty="0">
                <a:ea typeface="+mn-lt"/>
                <a:cs typeface="+mn-lt"/>
              </a:rPr>
              <a:t>, </a:t>
            </a:r>
            <a:r>
              <a:rPr lang="tr-TR" sz="1700" dirty="0" err="1">
                <a:ea typeface="+mn-lt"/>
                <a:cs typeface="+mn-lt"/>
              </a:rPr>
              <a:t>websites</a:t>
            </a:r>
            <a:r>
              <a:rPr lang="tr-TR" sz="1700" dirty="0">
                <a:ea typeface="+mn-lt"/>
                <a:cs typeface="+mn-lt"/>
              </a:rPr>
              <a:t>, </a:t>
            </a:r>
            <a:r>
              <a:rPr lang="tr-TR" sz="1700" dirty="0" err="1">
                <a:ea typeface="+mn-lt"/>
                <a:cs typeface="+mn-lt"/>
              </a:rPr>
              <a:t>purchasing</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more</a:t>
            </a:r>
            <a:r>
              <a:rPr lang="tr-TR" sz="1700" dirty="0">
                <a:ea typeface="+mn-lt"/>
                <a:cs typeface="+mn-lt"/>
              </a:rPr>
              <a:t>.</a:t>
            </a:r>
            <a:endParaRPr lang="tr-TR" sz="1700" dirty="0"/>
          </a:p>
        </p:txBody>
      </p:sp>
      <p:sp>
        <p:nvSpPr>
          <p:cNvPr id="11"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3"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6" name="Resim 6" descr="tekerlek içeren bir resim&#10;&#10;Çok yüksek güvenilirlikle oluşturulmuş açıklama">
            <a:extLst>
              <a:ext uri="{FF2B5EF4-FFF2-40B4-BE49-F238E27FC236}">
                <a16:creationId xmlns:a16="http://schemas.microsoft.com/office/drawing/2014/main" id="{9E874C8C-2F51-46D8-97B3-03E43929461F}"/>
              </a:ext>
            </a:extLst>
          </p:cNvPr>
          <p:cNvPicPr>
            <a:picLocks noChangeAspect="1"/>
          </p:cNvPicPr>
          <p:nvPr/>
        </p:nvPicPr>
        <p:blipFill>
          <a:blip r:embed="rId2"/>
          <a:stretch>
            <a:fillRect/>
          </a:stretch>
        </p:blipFill>
        <p:spPr>
          <a:xfrm>
            <a:off x="8151962" y="3882041"/>
            <a:ext cx="2542433" cy="813578"/>
          </a:xfrm>
          <a:prstGeom prst="rect">
            <a:avLst/>
          </a:prstGeom>
        </p:spPr>
      </p:pic>
    </p:spTree>
    <p:extLst>
      <p:ext uri="{BB962C8B-B14F-4D97-AF65-F5344CB8AC3E}">
        <p14:creationId xmlns:p14="http://schemas.microsoft.com/office/powerpoint/2010/main" val="1212185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kran görüntüsü içeren bir resim&#10;&#10;Çok yüksek güvenilirlikle oluşturulmuş açıklama">
            <a:extLst>
              <a:ext uri="{FF2B5EF4-FFF2-40B4-BE49-F238E27FC236}">
                <a16:creationId xmlns:a16="http://schemas.microsoft.com/office/drawing/2014/main" id="{40F14937-43B8-46E5-B197-65B09BED9D7F}"/>
              </a:ext>
            </a:extLst>
          </p:cNvPr>
          <p:cNvPicPr>
            <a:picLocks noGrp="1" noChangeAspect="1"/>
          </p:cNvPicPr>
          <p:nvPr>
            <p:ph idx="1"/>
          </p:nvPr>
        </p:nvPicPr>
        <p:blipFill>
          <a:blip r:embed="rId2"/>
          <a:stretch>
            <a:fillRect/>
          </a:stretch>
        </p:blipFill>
        <p:spPr>
          <a:xfrm>
            <a:off x="4601" y="58822"/>
            <a:ext cx="12186248" cy="6853233"/>
          </a:xfrm>
        </p:spPr>
      </p:pic>
    </p:spTree>
    <p:extLst>
      <p:ext uri="{BB962C8B-B14F-4D97-AF65-F5344CB8AC3E}">
        <p14:creationId xmlns:p14="http://schemas.microsoft.com/office/powerpoint/2010/main" val="295578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145DFF-FFCE-4944-88E5-B417356DCCDC}"/>
              </a:ext>
            </a:extLst>
          </p:cNvPr>
          <p:cNvPicPr>
            <a:picLocks noChangeAspect="1"/>
          </p:cNvPicPr>
          <p:nvPr/>
        </p:nvPicPr>
        <p:blipFill rotWithShape="1">
          <a:blip r:embed="rId2">
            <a:extLst>
              <a:ext uri="{28A0092B-C50C-407E-A947-70E740481C1C}">
                <a14:useLocalDpi xmlns:a14="http://schemas.microsoft.com/office/drawing/2010/main" val="0"/>
              </a:ext>
            </a:extLst>
          </a:blip>
          <a:srcRect l="7735" t="9091" r="27026"/>
          <a:stretch/>
        </p:blipFill>
        <p:spPr>
          <a:xfrm>
            <a:off x="4818888" y="1"/>
            <a:ext cx="7373112" cy="6857999"/>
          </a:xfrm>
          <a:prstGeom prst="rect">
            <a:avLst/>
          </a:prstGeom>
        </p:spPr>
      </p:pic>
      <p:sp>
        <p:nvSpPr>
          <p:cNvPr id="10"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4E44D77D-6B3D-43E5-8938-13A95A2F34B4}"/>
              </a:ext>
            </a:extLst>
          </p:cNvPr>
          <p:cNvSpPr>
            <a:spLocks noGrp="1"/>
          </p:cNvSpPr>
          <p:nvPr>
            <p:ph type="ctrTitle"/>
          </p:nvPr>
        </p:nvSpPr>
        <p:spPr>
          <a:xfrm>
            <a:off x="804672" y="2600324"/>
            <a:ext cx="5058370" cy="3320973"/>
          </a:xfrm>
        </p:spPr>
        <p:txBody>
          <a:bodyPr anchor="t">
            <a:normAutofit/>
          </a:bodyPr>
          <a:lstStyle/>
          <a:p>
            <a:pPr algn="l"/>
            <a:r>
              <a:rPr lang="en-US" sz="1400"/>
              <a:t>When you search for "ERP" on the web, the sheer amount of information that comes up can be overwhelming—not to mention a little confusing. Every website seems to have its own definition of ERP, and one ERP implementation can vary widely from the next. These differences, however, underscore the flexibility that can make ERP such a powerful business tool.</a:t>
            </a:r>
            <a:br>
              <a:rPr lang="en-US" sz="1400"/>
            </a:br>
            <a:r>
              <a:rPr lang="en-US" sz="1400"/>
              <a:t>To get a deeper understanding of how ERP solutions can transform your business, it helps to get a better sense of what ERP actually is and how it works. Here's a brief introduction to ERP and why it seems like everyone's talking about it.</a:t>
            </a:r>
            <a:br>
              <a:rPr lang="tr-TR" sz="1400"/>
            </a:br>
            <a:br>
              <a:rPr lang="tr-TR" sz="1400"/>
            </a:br>
            <a:br>
              <a:rPr lang="tr-TR" sz="1400"/>
            </a:br>
            <a:br>
              <a:rPr lang="tr-TR" sz="1400"/>
            </a:br>
            <a:br>
              <a:rPr lang="tr-TR" sz="1400"/>
            </a:br>
            <a:br>
              <a:rPr lang="en-US" sz="1400"/>
            </a:br>
            <a:endParaRPr lang="tr-TR" sz="1400" dirty="0"/>
          </a:p>
        </p:txBody>
      </p:sp>
      <p:sp>
        <p:nvSpPr>
          <p:cNvPr id="3" name="Alt Başlık 2">
            <a:extLst>
              <a:ext uri="{FF2B5EF4-FFF2-40B4-BE49-F238E27FC236}">
                <a16:creationId xmlns:a16="http://schemas.microsoft.com/office/drawing/2014/main" id="{E1E7E60D-90EC-45ED-89BB-D7DD8C371574}"/>
              </a:ext>
            </a:extLst>
          </p:cNvPr>
          <p:cNvSpPr>
            <a:spLocks noGrp="1"/>
          </p:cNvSpPr>
          <p:nvPr>
            <p:ph type="subTitle" idx="1"/>
          </p:nvPr>
        </p:nvSpPr>
        <p:spPr>
          <a:xfrm>
            <a:off x="804672" y="1300450"/>
            <a:ext cx="4167376" cy="1155525"/>
          </a:xfrm>
        </p:spPr>
        <p:txBody>
          <a:bodyPr anchor="b">
            <a:normAutofit/>
          </a:bodyPr>
          <a:lstStyle/>
          <a:p>
            <a:pPr algn="l"/>
            <a:r>
              <a:rPr lang="tr-TR" sz="2000" dirty="0"/>
              <a:t>ABOUT ERP</a:t>
            </a:r>
          </a:p>
        </p:txBody>
      </p:sp>
    </p:spTree>
    <p:extLst>
      <p:ext uri="{BB962C8B-B14F-4D97-AF65-F5344CB8AC3E}">
        <p14:creationId xmlns:p14="http://schemas.microsoft.com/office/powerpoint/2010/main" val="95590235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87A1482-17A1-447F-8109-D1F998760D54}"/>
              </a:ext>
            </a:extLst>
          </p:cNvPr>
          <p:cNvSpPr>
            <a:spLocks noGrp="1"/>
          </p:cNvSpPr>
          <p:nvPr>
            <p:ph idx="1"/>
          </p:nvPr>
        </p:nvSpPr>
        <p:spPr>
          <a:xfrm>
            <a:off x="5259592" y="909143"/>
            <a:ext cx="4007581" cy="5029586"/>
          </a:xfrm>
        </p:spPr>
        <p:txBody>
          <a:bodyPr vert="horz" lIns="0" tIns="45720" rIns="0" bIns="45720" rtlCol="0" anchor="ctr">
            <a:normAutofit/>
          </a:bodyPr>
          <a:lstStyle/>
          <a:p>
            <a:r>
              <a:rPr lang="tr-TR" sz="2000" dirty="0" err="1">
                <a:ea typeface="+mn-lt"/>
                <a:cs typeface="+mn-lt"/>
              </a:rPr>
              <a:t>Trusted</a:t>
            </a:r>
            <a:r>
              <a:rPr lang="tr-TR" sz="2000" dirty="0">
                <a:ea typeface="+mn-lt"/>
                <a:cs typeface="+mn-lt"/>
              </a:rPr>
              <a:t> </a:t>
            </a:r>
            <a:r>
              <a:rPr lang="tr-TR" sz="2000" dirty="0" err="1">
                <a:ea typeface="+mn-lt"/>
                <a:cs typeface="+mn-lt"/>
              </a:rPr>
              <a:t>by</a:t>
            </a:r>
            <a:r>
              <a:rPr lang="tr-TR" sz="2000" dirty="0">
                <a:ea typeface="+mn-lt"/>
                <a:cs typeface="+mn-lt"/>
              </a:rPr>
              <a:t> </a:t>
            </a:r>
            <a:r>
              <a:rPr lang="tr-TR" sz="2000" dirty="0" err="1">
                <a:ea typeface="+mn-lt"/>
                <a:cs typeface="+mn-lt"/>
              </a:rPr>
              <a:t>nearly</a:t>
            </a:r>
            <a:r>
              <a:rPr lang="tr-TR" sz="2000" dirty="0">
                <a:ea typeface="+mn-lt"/>
                <a:cs typeface="+mn-lt"/>
              </a:rPr>
              <a:t> 50,000 </a:t>
            </a:r>
            <a:r>
              <a:rPr lang="tr-TR" sz="2000" dirty="0" err="1">
                <a:ea typeface="+mn-lt"/>
                <a:cs typeface="+mn-lt"/>
              </a:rPr>
              <a:t>customers</a:t>
            </a:r>
            <a:r>
              <a:rPr lang="tr-TR" sz="2000" dirty="0">
                <a:ea typeface="+mn-lt"/>
                <a:cs typeface="+mn-lt"/>
              </a:rPr>
              <a:t>, SAP ERP </a:t>
            </a:r>
            <a:r>
              <a:rPr lang="tr-TR" sz="2000" dirty="0" err="1">
                <a:ea typeface="+mn-lt"/>
                <a:cs typeface="+mn-lt"/>
              </a:rPr>
              <a:t>supports</a:t>
            </a:r>
            <a:r>
              <a:rPr lang="tr-TR" sz="2000" dirty="0">
                <a:ea typeface="+mn-lt"/>
                <a:cs typeface="+mn-lt"/>
              </a:rPr>
              <a:t> </a:t>
            </a:r>
            <a:r>
              <a:rPr lang="tr-TR" sz="2000" dirty="0" err="1">
                <a:ea typeface="+mn-lt"/>
                <a:cs typeface="+mn-lt"/>
              </a:rPr>
              <a:t>business</a:t>
            </a:r>
            <a:r>
              <a:rPr lang="tr-TR" sz="2000" dirty="0">
                <a:ea typeface="+mn-lt"/>
                <a:cs typeface="+mn-lt"/>
              </a:rPr>
              <a:t> </a:t>
            </a:r>
            <a:r>
              <a:rPr lang="tr-TR" sz="2000" dirty="0" err="1">
                <a:ea typeface="+mn-lt"/>
                <a:cs typeface="+mn-lt"/>
              </a:rPr>
              <a:t>processes</a:t>
            </a:r>
            <a:r>
              <a:rPr lang="tr-TR" sz="2000" dirty="0">
                <a:ea typeface="+mn-lt"/>
                <a:cs typeface="+mn-lt"/>
              </a:rPr>
              <a:t> in 25 </a:t>
            </a:r>
            <a:r>
              <a:rPr lang="tr-TR" sz="2000" dirty="0" err="1">
                <a:ea typeface="+mn-lt"/>
                <a:cs typeface="+mn-lt"/>
              </a:rPr>
              <a:t>industries</a:t>
            </a:r>
            <a:r>
              <a:rPr lang="tr-TR" sz="2000" dirty="0">
                <a:ea typeface="+mn-lt"/>
                <a:cs typeface="+mn-lt"/>
              </a:rPr>
              <a:t>, 37 </a:t>
            </a:r>
            <a:r>
              <a:rPr lang="tr-TR" sz="2000" dirty="0" err="1">
                <a:ea typeface="+mn-lt"/>
                <a:cs typeface="+mn-lt"/>
              </a:rPr>
              <a:t>languages</a:t>
            </a:r>
            <a:r>
              <a:rPr lang="tr-TR" sz="2000" dirty="0">
                <a:ea typeface="+mn-lt"/>
                <a:cs typeface="+mn-lt"/>
              </a:rPr>
              <a:t>, </a:t>
            </a:r>
            <a:r>
              <a:rPr lang="tr-TR" sz="2000" dirty="0" err="1">
                <a:ea typeface="+mn-lt"/>
                <a:cs typeface="+mn-lt"/>
              </a:rPr>
              <a:t>and</a:t>
            </a:r>
            <a:r>
              <a:rPr lang="tr-TR" sz="2000" dirty="0">
                <a:ea typeface="+mn-lt"/>
                <a:cs typeface="+mn-lt"/>
              </a:rPr>
              <a:t> 45 </a:t>
            </a:r>
            <a:r>
              <a:rPr lang="tr-TR" sz="2000" dirty="0" err="1">
                <a:ea typeface="+mn-lt"/>
                <a:cs typeface="+mn-lt"/>
              </a:rPr>
              <a:t>locations</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company</a:t>
            </a:r>
            <a:r>
              <a:rPr lang="tr-TR" sz="2000" dirty="0">
                <a:ea typeface="+mn-lt"/>
                <a:cs typeface="+mn-lt"/>
              </a:rPr>
              <a:t> </a:t>
            </a:r>
            <a:r>
              <a:rPr lang="tr-TR" sz="2000" dirty="0" err="1">
                <a:ea typeface="+mn-lt"/>
                <a:cs typeface="+mn-lt"/>
              </a:rPr>
              <a:t>offers</a:t>
            </a:r>
            <a:r>
              <a:rPr lang="tr-TR" sz="2000" dirty="0">
                <a:ea typeface="+mn-lt"/>
                <a:cs typeface="+mn-lt"/>
              </a:rPr>
              <a:t> </a:t>
            </a:r>
            <a:r>
              <a:rPr lang="tr-TR" sz="2000" dirty="0" err="1">
                <a:ea typeface="+mn-lt"/>
                <a:cs typeface="+mn-lt"/>
              </a:rPr>
              <a:t>multiple</a:t>
            </a:r>
            <a:r>
              <a:rPr lang="tr-TR" sz="2000" dirty="0">
                <a:ea typeface="+mn-lt"/>
                <a:cs typeface="+mn-lt"/>
              </a:rPr>
              <a:t> ERP </a:t>
            </a:r>
            <a:r>
              <a:rPr lang="tr-TR" sz="2000" dirty="0" err="1">
                <a:ea typeface="+mn-lt"/>
                <a:cs typeface="+mn-lt"/>
              </a:rPr>
              <a:t>solutions</a:t>
            </a:r>
            <a:r>
              <a:rPr lang="tr-TR" sz="2000" dirty="0">
                <a:ea typeface="+mn-lt"/>
                <a:cs typeface="+mn-lt"/>
              </a:rPr>
              <a:t> </a:t>
            </a:r>
            <a:r>
              <a:rPr lang="tr-TR" sz="2000" dirty="0" err="1">
                <a:ea typeface="+mn-lt"/>
                <a:cs typeface="+mn-lt"/>
              </a:rPr>
              <a:t>all</a:t>
            </a:r>
            <a:r>
              <a:rPr lang="tr-TR" sz="2000" dirty="0">
                <a:ea typeface="+mn-lt"/>
                <a:cs typeface="+mn-lt"/>
              </a:rPr>
              <a:t> </a:t>
            </a:r>
            <a:r>
              <a:rPr lang="tr-TR" sz="2000" dirty="0" err="1">
                <a:ea typeface="+mn-lt"/>
                <a:cs typeface="+mn-lt"/>
              </a:rPr>
              <a:t>built</a:t>
            </a:r>
            <a:r>
              <a:rPr lang="tr-TR" sz="2000" dirty="0">
                <a:ea typeface="+mn-lt"/>
                <a:cs typeface="+mn-lt"/>
              </a:rPr>
              <a:t> </a:t>
            </a:r>
            <a:r>
              <a:rPr lang="tr-TR" sz="2000" dirty="0" err="1">
                <a:ea typeface="+mn-lt"/>
                <a:cs typeface="+mn-lt"/>
              </a:rPr>
              <a:t>for</a:t>
            </a:r>
            <a:r>
              <a:rPr lang="tr-TR" sz="2000" dirty="0">
                <a:ea typeface="+mn-lt"/>
                <a:cs typeface="+mn-lt"/>
              </a:rPr>
              <a:t> </a:t>
            </a:r>
            <a:r>
              <a:rPr lang="tr-TR" sz="2000" dirty="0" err="1">
                <a:ea typeface="+mn-lt"/>
                <a:cs typeface="+mn-lt"/>
              </a:rPr>
              <a:t>specific</a:t>
            </a:r>
            <a:r>
              <a:rPr lang="tr-TR" sz="2000" dirty="0">
                <a:ea typeface="+mn-lt"/>
                <a:cs typeface="+mn-lt"/>
              </a:rPr>
              <a:t> </a:t>
            </a:r>
            <a:r>
              <a:rPr lang="tr-TR" sz="2000" dirty="0" err="1">
                <a:ea typeface="+mn-lt"/>
                <a:cs typeface="+mn-lt"/>
              </a:rPr>
              <a:t>industries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sizes</a:t>
            </a:r>
            <a:r>
              <a:rPr lang="tr-TR" sz="2000" dirty="0">
                <a:ea typeface="+mn-lt"/>
                <a:cs typeface="+mn-lt"/>
              </a:rPr>
              <a:t>. </a:t>
            </a:r>
            <a:r>
              <a:rPr lang="tr-TR" sz="2000" dirty="0" err="1">
                <a:ea typeface="+mn-lt"/>
                <a:cs typeface="+mn-lt"/>
              </a:rPr>
              <a:t>SAP’s</a:t>
            </a:r>
            <a:r>
              <a:rPr lang="tr-TR" sz="2000" dirty="0">
                <a:ea typeface="+mn-lt"/>
                <a:cs typeface="+mn-lt"/>
              </a:rPr>
              <a:t> Business </a:t>
            </a:r>
            <a:r>
              <a:rPr lang="tr-TR" sz="2000" dirty="0" err="1">
                <a:ea typeface="+mn-lt"/>
                <a:cs typeface="+mn-lt"/>
              </a:rPr>
              <a:t>One</a:t>
            </a:r>
            <a:r>
              <a:rPr lang="tr-TR" sz="2000" dirty="0">
                <a:ea typeface="+mn-lt"/>
                <a:cs typeface="+mn-lt"/>
              </a:rPr>
              <a:t> Suite ERP software </a:t>
            </a:r>
            <a:r>
              <a:rPr lang="tr-TR" sz="2000" dirty="0" err="1">
                <a:ea typeface="+mn-lt"/>
                <a:cs typeface="+mn-lt"/>
              </a:rPr>
              <a:t>provides</a:t>
            </a:r>
            <a:r>
              <a:rPr lang="tr-TR" sz="2000" dirty="0">
                <a:ea typeface="+mn-lt"/>
                <a:cs typeface="+mn-lt"/>
              </a:rPr>
              <a:t> </a:t>
            </a:r>
            <a:r>
              <a:rPr lang="tr-TR" sz="2000" dirty="0" err="1">
                <a:ea typeface="+mn-lt"/>
                <a:cs typeface="+mn-lt"/>
              </a:rPr>
              <a:t>strong</a:t>
            </a:r>
            <a:r>
              <a:rPr lang="tr-TR" sz="2000" dirty="0">
                <a:ea typeface="+mn-lt"/>
                <a:cs typeface="+mn-lt"/>
              </a:rPr>
              <a:t> </a:t>
            </a:r>
            <a:r>
              <a:rPr lang="tr-TR" sz="2000" dirty="0" err="1">
                <a:ea typeface="+mn-lt"/>
                <a:cs typeface="+mn-lt"/>
              </a:rPr>
              <a:t>functionality</a:t>
            </a:r>
            <a:r>
              <a:rPr lang="tr-TR" sz="2000" dirty="0">
                <a:ea typeface="+mn-lt"/>
                <a:cs typeface="+mn-lt"/>
              </a:rPr>
              <a:t> </a:t>
            </a:r>
            <a:r>
              <a:rPr lang="tr-TR" sz="2000" dirty="0" err="1">
                <a:ea typeface="+mn-lt"/>
                <a:cs typeface="+mn-lt"/>
              </a:rPr>
              <a:t>across</a:t>
            </a:r>
            <a:r>
              <a:rPr lang="tr-TR" sz="2000" dirty="0">
                <a:ea typeface="+mn-lt"/>
                <a:cs typeface="+mn-lt"/>
              </a:rPr>
              <a:t> a </a:t>
            </a:r>
            <a:r>
              <a:rPr lang="tr-TR" sz="2000" dirty="0" err="1">
                <a:ea typeface="+mn-lt"/>
                <a:cs typeface="+mn-lt"/>
              </a:rPr>
              <a:t>number</a:t>
            </a:r>
            <a:r>
              <a:rPr lang="tr-TR" sz="2000" dirty="0">
                <a:ea typeface="+mn-lt"/>
                <a:cs typeface="+mn-lt"/>
              </a:rPr>
              <a:t> of </a:t>
            </a:r>
            <a:r>
              <a:rPr lang="tr-TR" sz="2000" dirty="0" err="1">
                <a:ea typeface="+mn-lt"/>
                <a:cs typeface="+mn-lt"/>
              </a:rPr>
              <a:t>industries</a:t>
            </a:r>
            <a:r>
              <a:rPr lang="tr-TR" sz="2000" dirty="0">
                <a:ea typeface="+mn-lt"/>
                <a:cs typeface="+mn-lt"/>
              </a:rPr>
              <a:t> </a:t>
            </a:r>
            <a:r>
              <a:rPr lang="tr-TR" sz="2000" dirty="0" err="1">
                <a:ea typeface="+mn-lt"/>
                <a:cs typeface="+mn-lt"/>
              </a:rPr>
              <a:t>including</a:t>
            </a:r>
            <a:r>
              <a:rPr lang="tr-TR" sz="2000" dirty="0">
                <a:ea typeface="+mn-lt"/>
                <a:cs typeface="+mn-lt"/>
              </a:rPr>
              <a:t> </a:t>
            </a:r>
            <a:r>
              <a:rPr lang="tr-TR" sz="2000" dirty="0" err="1">
                <a:ea typeface="+mn-lt"/>
                <a:cs typeface="+mn-lt"/>
              </a:rPr>
              <a:t>manufacturing</a:t>
            </a:r>
            <a:r>
              <a:rPr lang="tr-TR" sz="2000" dirty="0">
                <a:ea typeface="+mn-lt"/>
                <a:cs typeface="+mn-lt"/>
              </a:rPr>
              <a:t>, </a:t>
            </a:r>
            <a:r>
              <a:rPr lang="tr-TR" sz="2000" dirty="0" err="1">
                <a:ea typeface="+mn-lt"/>
                <a:cs typeface="+mn-lt"/>
              </a:rPr>
              <a:t>services</a:t>
            </a:r>
            <a:r>
              <a:rPr lang="tr-TR" sz="2000" dirty="0">
                <a:ea typeface="+mn-lt"/>
                <a:cs typeface="+mn-lt"/>
              </a:rPr>
              <a:t>, </a:t>
            </a:r>
            <a:r>
              <a:rPr lang="tr-TR" sz="2000" dirty="0" err="1">
                <a:ea typeface="+mn-lt"/>
                <a:cs typeface="+mn-lt"/>
              </a:rPr>
              <a:t>retail</a:t>
            </a:r>
            <a:r>
              <a:rPr lang="tr-TR" sz="2000" dirty="0">
                <a:ea typeface="+mn-lt"/>
                <a:cs typeface="+mn-lt"/>
              </a:rPr>
              <a:t>, </a:t>
            </a:r>
            <a:r>
              <a:rPr lang="tr-TR" sz="2000" dirty="0" err="1">
                <a:ea typeface="+mn-lt"/>
                <a:cs typeface="+mn-lt"/>
              </a:rPr>
              <a:t>wholesale</a:t>
            </a:r>
            <a:r>
              <a:rPr lang="tr-TR" sz="2000" dirty="0">
                <a:ea typeface="+mn-lt"/>
                <a:cs typeface="+mn-lt"/>
              </a:rPr>
              <a:t> </a:t>
            </a:r>
            <a:r>
              <a:rPr lang="tr-TR" sz="2000" dirty="0" err="1">
                <a:ea typeface="+mn-lt"/>
                <a:cs typeface="+mn-lt"/>
              </a:rPr>
              <a:t>distribution</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more</a:t>
            </a:r>
            <a:r>
              <a:rPr lang="tr-TR" sz="2000" dirty="0">
                <a:ea typeface="+mn-lt"/>
                <a:cs typeface="+mn-lt"/>
              </a:rPr>
              <a:t>. </a:t>
            </a:r>
            <a:r>
              <a:rPr lang="tr-TR" sz="2000" dirty="0" err="1">
                <a:ea typeface="+mn-lt"/>
                <a:cs typeface="+mn-lt"/>
              </a:rPr>
              <a:t>Within</a:t>
            </a:r>
            <a:r>
              <a:rPr lang="tr-TR" sz="2000" dirty="0">
                <a:ea typeface="+mn-lt"/>
                <a:cs typeface="+mn-lt"/>
              </a:rPr>
              <a:t> Business </a:t>
            </a:r>
            <a:r>
              <a:rPr lang="tr-TR" sz="2000" dirty="0" err="1">
                <a:ea typeface="+mn-lt"/>
                <a:cs typeface="+mn-lt"/>
              </a:rPr>
              <a:t>One</a:t>
            </a:r>
            <a:r>
              <a:rPr lang="tr-TR" sz="2000" dirty="0">
                <a:ea typeface="+mn-lt"/>
                <a:cs typeface="+mn-lt"/>
              </a:rPr>
              <a:t> </a:t>
            </a:r>
            <a:r>
              <a:rPr lang="tr-TR" sz="2000" dirty="0" err="1">
                <a:ea typeface="+mn-lt"/>
                <a:cs typeface="+mn-lt"/>
              </a:rPr>
              <a:t>Suite’s</a:t>
            </a:r>
            <a:r>
              <a:rPr lang="tr-TR" sz="2000" dirty="0">
                <a:ea typeface="+mn-lt"/>
                <a:cs typeface="+mn-lt"/>
              </a:rPr>
              <a:t> ERP </a:t>
            </a:r>
            <a:r>
              <a:rPr lang="tr-TR" sz="2000" dirty="0" err="1">
                <a:ea typeface="+mn-lt"/>
                <a:cs typeface="+mn-lt"/>
              </a:rPr>
              <a:t>suite</a:t>
            </a:r>
            <a:r>
              <a:rPr lang="tr-TR" sz="2000" dirty="0">
                <a:ea typeface="+mn-lt"/>
                <a:cs typeface="+mn-lt"/>
              </a:rPr>
              <a:t>, it </a:t>
            </a:r>
            <a:r>
              <a:rPr lang="tr-TR" sz="2000" dirty="0" err="1">
                <a:ea typeface="+mn-lt"/>
                <a:cs typeface="+mn-lt"/>
              </a:rPr>
              <a:t>offers</a:t>
            </a:r>
            <a:r>
              <a:rPr lang="tr-TR" sz="2000" dirty="0">
                <a:ea typeface="+mn-lt"/>
                <a:cs typeface="+mn-lt"/>
              </a:rPr>
              <a:t> </a:t>
            </a:r>
            <a:r>
              <a:rPr lang="tr-TR" sz="2000" dirty="0" err="1">
                <a:ea typeface="+mn-lt"/>
                <a:cs typeface="+mn-lt"/>
              </a:rPr>
              <a:t>applications</a:t>
            </a:r>
            <a:r>
              <a:rPr lang="tr-TR" sz="2000" dirty="0">
                <a:ea typeface="+mn-lt"/>
                <a:cs typeface="+mn-lt"/>
              </a:rPr>
              <a:t> </a:t>
            </a:r>
            <a:r>
              <a:rPr lang="tr-TR" sz="2000" dirty="0" err="1">
                <a:ea typeface="+mn-lt"/>
                <a:cs typeface="+mn-lt"/>
              </a:rPr>
              <a:t>covering</a:t>
            </a:r>
            <a:r>
              <a:rPr lang="tr-TR" sz="2000" dirty="0">
                <a:ea typeface="+mn-lt"/>
                <a:cs typeface="+mn-lt"/>
              </a:rPr>
              <a:t> </a:t>
            </a:r>
            <a:r>
              <a:rPr lang="tr-TR" sz="2000" dirty="0" err="1">
                <a:ea typeface="+mn-lt"/>
                <a:cs typeface="+mn-lt"/>
              </a:rPr>
              <a:t>customer</a:t>
            </a:r>
            <a:r>
              <a:rPr lang="tr-TR" sz="2000" dirty="0">
                <a:ea typeface="+mn-lt"/>
                <a:cs typeface="+mn-lt"/>
              </a:rPr>
              <a:t> </a:t>
            </a:r>
            <a:r>
              <a:rPr lang="tr-TR" sz="2000" dirty="0" err="1">
                <a:ea typeface="+mn-lt"/>
                <a:cs typeface="+mn-lt"/>
              </a:rPr>
              <a:t>relationship</a:t>
            </a:r>
            <a:r>
              <a:rPr lang="tr-TR" sz="2000" dirty="0">
                <a:ea typeface="+mn-lt"/>
                <a:cs typeface="+mn-lt"/>
              </a:rPr>
              <a:t> </a:t>
            </a:r>
            <a:r>
              <a:rPr lang="tr-TR" sz="2000" dirty="0" err="1">
                <a:ea typeface="+mn-lt"/>
                <a:cs typeface="+mn-lt"/>
              </a:rPr>
              <a:t>management</a:t>
            </a:r>
            <a:r>
              <a:rPr lang="tr-TR" sz="2000" dirty="0">
                <a:ea typeface="+mn-lt"/>
                <a:cs typeface="+mn-lt"/>
              </a:rPr>
              <a:t>, </a:t>
            </a:r>
            <a:r>
              <a:rPr lang="tr-TR" sz="2000" dirty="0" err="1">
                <a:ea typeface="+mn-lt"/>
                <a:cs typeface="+mn-lt"/>
              </a:rPr>
              <a:t>financials</a:t>
            </a:r>
            <a:r>
              <a:rPr lang="tr-TR" sz="2000" dirty="0">
                <a:ea typeface="+mn-lt"/>
                <a:cs typeface="+mn-lt"/>
              </a:rPr>
              <a:t>, </a:t>
            </a:r>
            <a:r>
              <a:rPr lang="tr-TR" sz="2000" dirty="0" err="1">
                <a:ea typeface="+mn-lt"/>
                <a:cs typeface="+mn-lt"/>
              </a:rPr>
              <a:t>human</a:t>
            </a:r>
            <a:r>
              <a:rPr lang="tr-TR" sz="2000" dirty="0">
                <a:ea typeface="+mn-lt"/>
                <a:cs typeface="+mn-lt"/>
              </a:rPr>
              <a:t> </a:t>
            </a:r>
            <a:r>
              <a:rPr lang="tr-TR" sz="2000" dirty="0" err="1">
                <a:ea typeface="+mn-lt"/>
                <a:cs typeface="+mn-lt"/>
              </a:rPr>
              <a:t>capital</a:t>
            </a:r>
            <a:r>
              <a:rPr lang="tr-TR" sz="2000" dirty="0">
                <a:ea typeface="+mn-lt"/>
                <a:cs typeface="+mn-lt"/>
              </a:rPr>
              <a:t> </a:t>
            </a:r>
            <a:r>
              <a:rPr lang="tr-TR" sz="2000" dirty="0" err="1">
                <a:ea typeface="+mn-lt"/>
                <a:cs typeface="+mn-lt"/>
              </a:rPr>
              <a:t>management</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product</a:t>
            </a:r>
            <a:r>
              <a:rPr lang="tr-TR" sz="2000" dirty="0">
                <a:ea typeface="+mn-lt"/>
                <a:cs typeface="+mn-lt"/>
              </a:rPr>
              <a:t> </a:t>
            </a:r>
            <a:r>
              <a:rPr lang="tr-TR" sz="2000" dirty="0" err="1">
                <a:ea typeface="+mn-lt"/>
                <a:cs typeface="+mn-lt"/>
              </a:rPr>
              <a:t>lifecycle</a:t>
            </a:r>
            <a:r>
              <a:rPr lang="tr-TR" sz="2000" dirty="0">
                <a:ea typeface="+mn-lt"/>
                <a:cs typeface="+mn-lt"/>
              </a:rPr>
              <a:t> </a:t>
            </a:r>
            <a:r>
              <a:rPr lang="tr-TR" sz="2000" dirty="0" err="1">
                <a:ea typeface="+mn-lt"/>
                <a:cs typeface="+mn-lt"/>
              </a:rPr>
              <a:t>management</a:t>
            </a:r>
            <a:r>
              <a:rPr lang="tr-TR" sz="2000" dirty="0">
                <a:ea typeface="+mn-lt"/>
                <a:cs typeface="+mn-lt"/>
              </a:rPr>
              <a:t>.</a:t>
            </a:r>
            <a:endParaRPr lang="tr-TR" sz="2000" dirty="0">
              <a:cs typeface="Calibri"/>
            </a:endParaRPr>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rgbClr val="446B8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Resim 4" descr="çizim, işaret içeren bir resim&#10;&#10;Çok yüksek güvenilirlikle oluşturulmuş açıklama">
            <a:extLst>
              <a:ext uri="{FF2B5EF4-FFF2-40B4-BE49-F238E27FC236}">
                <a16:creationId xmlns:a16="http://schemas.microsoft.com/office/drawing/2014/main" id="{C9783B5E-A963-46D6-90F0-3C4E87BB5C47}"/>
              </a:ext>
            </a:extLst>
          </p:cNvPr>
          <p:cNvPicPr>
            <a:picLocks noChangeAspect="1"/>
          </p:cNvPicPr>
          <p:nvPr/>
        </p:nvPicPr>
        <p:blipFill>
          <a:blip r:embed="rId2"/>
          <a:stretch>
            <a:fillRect/>
          </a:stretch>
        </p:blipFill>
        <p:spPr>
          <a:xfrm>
            <a:off x="471770" y="4255547"/>
            <a:ext cx="4182519" cy="2091259"/>
          </a:xfrm>
          <a:prstGeom prst="rect">
            <a:avLst/>
          </a:prstGeom>
        </p:spPr>
      </p:pic>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1ED5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95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5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ekran görüntüsü, ekran, bilgisayar, masa içeren bir resim&#10;&#10;Çok yüksek güvenilirlikle oluşturulmuş açıklama">
            <a:extLst>
              <a:ext uri="{FF2B5EF4-FFF2-40B4-BE49-F238E27FC236}">
                <a16:creationId xmlns:a16="http://schemas.microsoft.com/office/drawing/2014/main" id="{6000CAE0-3491-40A5-8A0B-960B40BE5A9C}"/>
              </a:ext>
            </a:extLst>
          </p:cNvPr>
          <p:cNvPicPr>
            <a:picLocks noChangeAspect="1"/>
          </p:cNvPicPr>
          <p:nvPr/>
        </p:nvPicPr>
        <p:blipFill rotWithShape="1">
          <a:blip r:embed="rId2"/>
          <a:srcRect l="466" r="9311" b="-1"/>
          <a:stretch/>
        </p:blipFill>
        <p:spPr>
          <a:xfrm>
            <a:off x="1143948" y="643467"/>
            <a:ext cx="9904104" cy="5571066"/>
          </a:xfrm>
          <a:prstGeom prst="rect">
            <a:avLst/>
          </a:prstGeom>
        </p:spPr>
      </p:pic>
    </p:spTree>
    <p:extLst>
      <p:ext uri="{BB962C8B-B14F-4D97-AF65-F5344CB8AC3E}">
        <p14:creationId xmlns:p14="http://schemas.microsoft.com/office/powerpoint/2010/main" val="3692230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kran görüntüsü içeren bir resim&#10;&#10;Çok yüksek güvenilirlikle oluşturulmuş açıklama">
            <a:extLst>
              <a:ext uri="{FF2B5EF4-FFF2-40B4-BE49-F238E27FC236}">
                <a16:creationId xmlns:a16="http://schemas.microsoft.com/office/drawing/2014/main" id="{54BA73F9-1D68-4C86-A3BA-3BC63BC0A38B}"/>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796862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kran görüntüsü içeren bir resim&#10;&#10;Çok yüksek güvenilirlikle oluşturulmuş açıklama">
            <a:extLst>
              <a:ext uri="{FF2B5EF4-FFF2-40B4-BE49-F238E27FC236}">
                <a16:creationId xmlns:a16="http://schemas.microsoft.com/office/drawing/2014/main" id="{1C29F67D-1047-40A7-9816-34D7E8DDC012}"/>
              </a:ext>
            </a:extLst>
          </p:cNvPr>
          <p:cNvPicPr>
            <a:picLocks noGrp="1" noChangeAspect="1"/>
          </p:cNvPicPr>
          <p:nvPr>
            <p:ph idx="1"/>
          </p:nvPr>
        </p:nvPicPr>
        <p:blipFill>
          <a:blip r:embed="rId2"/>
          <a:stretch>
            <a:fillRect/>
          </a:stretch>
        </p:blipFill>
        <p:spPr>
          <a:xfrm>
            <a:off x="6066" y="-5271"/>
            <a:ext cx="6935582" cy="6923909"/>
          </a:xfrm>
        </p:spPr>
      </p:pic>
      <p:pic>
        <p:nvPicPr>
          <p:cNvPr id="6" name="Resim 6" descr="ekran görüntüsü içeren bir resim&#10;&#10;Çok yüksek güvenilirlikle oluşturulmuş açıklama">
            <a:extLst>
              <a:ext uri="{FF2B5EF4-FFF2-40B4-BE49-F238E27FC236}">
                <a16:creationId xmlns:a16="http://schemas.microsoft.com/office/drawing/2014/main" id="{C1028D28-2DB3-4004-9535-7224BB753158}"/>
              </a:ext>
            </a:extLst>
          </p:cNvPr>
          <p:cNvPicPr>
            <a:picLocks noChangeAspect="1"/>
          </p:cNvPicPr>
          <p:nvPr/>
        </p:nvPicPr>
        <p:blipFill>
          <a:blip r:embed="rId3"/>
          <a:stretch>
            <a:fillRect/>
          </a:stretch>
        </p:blipFill>
        <p:spPr>
          <a:xfrm>
            <a:off x="6949538" y="-8626"/>
            <a:ext cx="5237187" cy="6860873"/>
          </a:xfrm>
          <a:prstGeom prst="rect">
            <a:avLst/>
          </a:prstGeom>
        </p:spPr>
      </p:pic>
    </p:spTree>
    <p:extLst>
      <p:ext uri="{BB962C8B-B14F-4D97-AF65-F5344CB8AC3E}">
        <p14:creationId xmlns:p14="http://schemas.microsoft.com/office/powerpoint/2010/main" val="2008587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9CED8E93-F622-4C0A-9FF9-4CDA317C5F87}"/>
              </a:ext>
            </a:extLst>
          </p:cNvPr>
          <p:cNvSpPr>
            <a:spLocks noGrp="1"/>
          </p:cNvSpPr>
          <p:nvPr>
            <p:ph idx="1"/>
          </p:nvPr>
        </p:nvSpPr>
        <p:spPr>
          <a:xfrm>
            <a:off x="5259592" y="909143"/>
            <a:ext cx="4007581" cy="5029586"/>
          </a:xfrm>
        </p:spPr>
        <p:txBody>
          <a:bodyPr vert="horz" lIns="0" tIns="45720" rIns="0" bIns="45720" rtlCol="0" anchor="ctr">
            <a:normAutofit/>
          </a:bodyPr>
          <a:lstStyle/>
          <a:p>
            <a:r>
              <a:rPr lang="tr-TR" sz="2000" dirty="0" err="1">
                <a:ea typeface="+mn-lt"/>
                <a:cs typeface="+mn-lt"/>
              </a:rPr>
              <a:t>Netsuite’s</a:t>
            </a:r>
            <a:r>
              <a:rPr lang="tr-TR" sz="2000" dirty="0">
                <a:ea typeface="+mn-lt"/>
                <a:cs typeface="+mn-lt"/>
              </a:rPr>
              <a:t> ERP </a:t>
            </a:r>
            <a:r>
              <a:rPr lang="tr-TR" sz="2000" dirty="0" err="1">
                <a:ea typeface="+mn-lt"/>
                <a:cs typeface="+mn-lt"/>
              </a:rPr>
              <a:t>solution</a:t>
            </a:r>
            <a:r>
              <a:rPr lang="tr-TR" sz="2000" dirty="0">
                <a:ea typeface="+mn-lt"/>
                <a:cs typeface="+mn-lt"/>
              </a:rPr>
              <a:t> is </a:t>
            </a:r>
            <a:r>
              <a:rPr lang="tr-TR" sz="2000" dirty="0" err="1">
                <a:ea typeface="+mn-lt"/>
                <a:cs typeface="+mn-lt"/>
              </a:rPr>
              <a:t>designed</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address</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multinational</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multi-company</a:t>
            </a:r>
            <a:r>
              <a:rPr lang="tr-TR" sz="2000" dirty="0">
                <a:ea typeface="+mn-lt"/>
                <a:cs typeface="+mn-lt"/>
              </a:rPr>
              <a:t> </a:t>
            </a:r>
            <a:r>
              <a:rPr lang="tr-TR" sz="2000" dirty="0" err="1">
                <a:ea typeface="+mn-lt"/>
                <a:cs typeface="+mn-lt"/>
              </a:rPr>
              <a:t>needs</a:t>
            </a:r>
            <a:r>
              <a:rPr lang="tr-TR" sz="2000" dirty="0">
                <a:ea typeface="+mn-lt"/>
                <a:cs typeface="+mn-lt"/>
              </a:rPr>
              <a:t> of a </a:t>
            </a:r>
            <a:r>
              <a:rPr lang="tr-TR" sz="2000" dirty="0" err="1">
                <a:ea typeface="+mn-lt"/>
                <a:cs typeface="+mn-lt"/>
              </a:rPr>
              <a:t>mid</a:t>
            </a:r>
            <a:r>
              <a:rPr lang="tr-TR" sz="2000" dirty="0">
                <a:ea typeface="+mn-lt"/>
                <a:cs typeface="+mn-lt"/>
              </a:rPr>
              <a:t>-market </a:t>
            </a:r>
            <a:r>
              <a:rPr lang="tr-TR" sz="2000" dirty="0" err="1">
                <a:ea typeface="+mn-lt"/>
                <a:cs typeface="+mn-lt"/>
              </a:rPr>
              <a:t>organization</a:t>
            </a:r>
            <a:r>
              <a:rPr lang="tr-TR" sz="2000" dirty="0">
                <a:ea typeface="+mn-lt"/>
                <a:cs typeface="+mn-lt"/>
              </a:rPr>
              <a:t>. </a:t>
            </a:r>
            <a:r>
              <a:rPr lang="tr-TR" sz="2000" dirty="0" err="1">
                <a:ea typeface="+mn-lt"/>
                <a:cs typeface="+mn-lt"/>
              </a:rPr>
              <a:t>NetSuite’s</a:t>
            </a:r>
            <a:r>
              <a:rPr lang="tr-TR" sz="2000" dirty="0">
                <a:ea typeface="+mn-lt"/>
                <a:cs typeface="+mn-lt"/>
              </a:rPr>
              <a:t> ERP </a:t>
            </a:r>
            <a:r>
              <a:rPr lang="tr-TR" sz="2000" dirty="0" err="1">
                <a:ea typeface="+mn-lt"/>
                <a:cs typeface="+mn-lt"/>
              </a:rPr>
              <a:t>offering</a:t>
            </a:r>
            <a:r>
              <a:rPr lang="tr-TR" sz="2000" dirty="0">
                <a:ea typeface="+mn-lt"/>
                <a:cs typeface="+mn-lt"/>
              </a:rPr>
              <a:t> </a:t>
            </a:r>
            <a:r>
              <a:rPr lang="tr-TR" sz="2000" dirty="0" err="1">
                <a:ea typeface="+mn-lt"/>
                <a:cs typeface="+mn-lt"/>
              </a:rPr>
              <a:t>allows</a:t>
            </a:r>
            <a:r>
              <a:rPr lang="tr-TR" sz="2000" dirty="0">
                <a:ea typeface="+mn-lt"/>
                <a:cs typeface="+mn-lt"/>
              </a:rPr>
              <a:t> </a:t>
            </a:r>
            <a:r>
              <a:rPr lang="tr-TR" sz="2000" dirty="0" err="1">
                <a:ea typeface="+mn-lt"/>
                <a:cs typeface="+mn-lt"/>
              </a:rPr>
              <a:t>consolidation</a:t>
            </a:r>
            <a:r>
              <a:rPr lang="tr-TR" sz="2000" dirty="0">
                <a:ea typeface="+mn-lt"/>
                <a:cs typeface="+mn-lt"/>
              </a:rPr>
              <a:t> </a:t>
            </a:r>
            <a:r>
              <a:rPr lang="tr-TR" sz="2000" dirty="0" err="1">
                <a:ea typeface="+mn-lt"/>
                <a:cs typeface="+mn-lt"/>
              </a:rPr>
              <a:t>to</a:t>
            </a:r>
            <a:r>
              <a:rPr lang="tr-TR" sz="2000" dirty="0">
                <a:ea typeface="+mn-lt"/>
                <a:cs typeface="+mn-lt"/>
              </a:rPr>
              <a:t> be done in </a:t>
            </a:r>
            <a:r>
              <a:rPr lang="tr-TR" sz="2000" dirty="0" err="1">
                <a:ea typeface="+mn-lt"/>
                <a:cs typeface="+mn-lt"/>
              </a:rPr>
              <a:t>real</a:t>
            </a:r>
            <a:r>
              <a:rPr lang="tr-TR" sz="2000" dirty="0">
                <a:ea typeface="+mn-lt"/>
                <a:cs typeface="+mn-lt"/>
              </a:rPr>
              <a:t>-time </a:t>
            </a:r>
            <a:r>
              <a:rPr lang="tr-TR" sz="2000" dirty="0" err="1">
                <a:ea typeface="+mn-lt"/>
                <a:cs typeface="+mn-lt"/>
              </a:rPr>
              <a:t>and</a:t>
            </a:r>
            <a:r>
              <a:rPr lang="tr-TR" sz="2000" dirty="0">
                <a:ea typeface="+mn-lt"/>
                <a:cs typeface="+mn-lt"/>
              </a:rPr>
              <a:t> </a:t>
            </a:r>
            <a:r>
              <a:rPr lang="tr-TR" sz="2000" dirty="0" err="1">
                <a:ea typeface="+mn-lt"/>
                <a:cs typeface="+mn-lt"/>
              </a:rPr>
              <a:t>includes</a:t>
            </a:r>
            <a:r>
              <a:rPr lang="tr-TR" sz="2000" dirty="0">
                <a:ea typeface="+mn-lt"/>
                <a:cs typeface="+mn-lt"/>
              </a:rPr>
              <a:t> </a:t>
            </a:r>
            <a:r>
              <a:rPr lang="tr-TR" sz="2000" dirty="0" err="1">
                <a:ea typeface="+mn-lt"/>
                <a:cs typeface="+mn-lt"/>
              </a:rPr>
              <a:t>automated</a:t>
            </a:r>
            <a:r>
              <a:rPr lang="tr-TR" sz="2000" dirty="0">
                <a:ea typeface="+mn-lt"/>
                <a:cs typeface="+mn-lt"/>
              </a:rPr>
              <a:t> </a:t>
            </a:r>
            <a:r>
              <a:rPr lang="tr-TR" sz="2000" dirty="0" err="1">
                <a:ea typeface="+mn-lt"/>
                <a:cs typeface="+mn-lt"/>
              </a:rPr>
              <a:t>intercompany</a:t>
            </a:r>
            <a:r>
              <a:rPr lang="tr-TR" sz="2000" dirty="0">
                <a:ea typeface="+mn-lt"/>
                <a:cs typeface="+mn-lt"/>
              </a:rPr>
              <a:t> </a:t>
            </a:r>
            <a:r>
              <a:rPr lang="tr-TR" sz="2000" dirty="0" err="1">
                <a:ea typeface="+mn-lt"/>
                <a:cs typeface="+mn-lt"/>
              </a:rPr>
              <a:t>eliminations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foreign</a:t>
            </a:r>
            <a:r>
              <a:rPr lang="tr-TR" sz="2000" dirty="0">
                <a:ea typeface="+mn-lt"/>
                <a:cs typeface="+mn-lt"/>
              </a:rPr>
              <a:t> </a:t>
            </a:r>
            <a:r>
              <a:rPr lang="tr-TR" sz="2000" dirty="0" err="1">
                <a:ea typeface="+mn-lt"/>
                <a:cs typeface="+mn-lt"/>
              </a:rPr>
              <a:t>currency</a:t>
            </a:r>
            <a:r>
              <a:rPr lang="tr-TR" sz="2000" dirty="0">
                <a:ea typeface="+mn-lt"/>
                <a:cs typeface="+mn-lt"/>
              </a:rPr>
              <a:t> </a:t>
            </a:r>
            <a:r>
              <a:rPr lang="tr-TR" sz="2000" dirty="0" err="1">
                <a:ea typeface="+mn-lt"/>
                <a:cs typeface="+mn-lt"/>
              </a:rPr>
              <a:t>translation</a:t>
            </a:r>
            <a:r>
              <a:rPr lang="tr-TR" sz="2000" dirty="0">
                <a:ea typeface="+mn-lt"/>
                <a:cs typeface="+mn-lt"/>
              </a:rPr>
              <a:t>. As </a:t>
            </a:r>
            <a:r>
              <a:rPr lang="tr-TR" sz="2000" dirty="0" err="1">
                <a:ea typeface="+mn-lt"/>
                <a:cs typeface="+mn-lt"/>
              </a:rPr>
              <a:t>one</a:t>
            </a:r>
            <a:r>
              <a:rPr lang="tr-TR" sz="2000" dirty="0">
                <a:ea typeface="+mn-lt"/>
                <a:cs typeface="+mn-lt"/>
              </a:rPr>
              <a:t> of </a:t>
            </a:r>
            <a:r>
              <a:rPr lang="tr-TR" sz="2000" dirty="0" err="1">
                <a:ea typeface="+mn-lt"/>
                <a:cs typeface="+mn-lt"/>
              </a:rPr>
              <a:t>the</a:t>
            </a:r>
            <a:r>
              <a:rPr lang="tr-TR" sz="2000" dirty="0">
                <a:ea typeface="+mn-lt"/>
                <a:cs typeface="+mn-lt"/>
              </a:rPr>
              <a:t> </a:t>
            </a:r>
            <a:r>
              <a:rPr lang="tr-TR" sz="2000" dirty="0" err="1">
                <a:ea typeface="+mn-lt"/>
                <a:cs typeface="+mn-lt"/>
              </a:rPr>
              <a:t>world’s</a:t>
            </a:r>
            <a:r>
              <a:rPr lang="tr-TR" sz="2000" dirty="0">
                <a:ea typeface="+mn-lt"/>
                <a:cs typeface="+mn-lt"/>
              </a:rPr>
              <a:t> </a:t>
            </a:r>
            <a:r>
              <a:rPr lang="tr-TR" sz="2000" dirty="0" err="1">
                <a:ea typeface="+mn-lt"/>
                <a:cs typeface="+mn-lt"/>
              </a:rPr>
              <a:t>most</a:t>
            </a:r>
            <a:r>
              <a:rPr lang="tr-TR" sz="2000" dirty="0">
                <a:ea typeface="+mn-lt"/>
                <a:cs typeface="+mn-lt"/>
              </a:rPr>
              <a:t> </a:t>
            </a:r>
            <a:r>
              <a:rPr lang="tr-TR" sz="2000" dirty="0" err="1">
                <a:ea typeface="+mn-lt"/>
                <a:cs typeface="+mn-lt"/>
              </a:rPr>
              <a:t>deployed</a:t>
            </a:r>
            <a:r>
              <a:rPr lang="tr-TR" sz="2000" dirty="0">
                <a:ea typeface="+mn-lt"/>
                <a:cs typeface="+mn-lt"/>
              </a:rPr>
              <a:t> </a:t>
            </a:r>
            <a:r>
              <a:rPr lang="tr-TR" sz="2000" dirty="0" err="1">
                <a:ea typeface="+mn-lt"/>
                <a:cs typeface="+mn-lt"/>
              </a:rPr>
              <a:t>cloud</a:t>
            </a:r>
            <a:r>
              <a:rPr lang="tr-TR" sz="2000" dirty="0">
                <a:ea typeface="+mn-lt"/>
                <a:cs typeface="+mn-lt"/>
              </a:rPr>
              <a:t> ERP </a:t>
            </a:r>
            <a:r>
              <a:rPr lang="tr-TR" sz="2000" dirty="0" err="1">
                <a:ea typeface="+mn-lt"/>
                <a:cs typeface="+mn-lt"/>
              </a:rPr>
              <a:t>solution</a:t>
            </a:r>
            <a:r>
              <a:rPr lang="tr-TR" sz="2000" dirty="0">
                <a:ea typeface="+mn-lt"/>
                <a:cs typeface="+mn-lt"/>
              </a:rPr>
              <a:t>, </a:t>
            </a:r>
            <a:r>
              <a:rPr lang="tr-TR" sz="2000" dirty="0" err="1">
                <a:ea typeface="+mn-lt"/>
                <a:cs typeface="+mn-lt"/>
              </a:rPr>
              <a:t>Netsuite</a:t>
            </a:r>
            <a:r>
              <a:rPr lang="tr-TR" sz="2000" dirty="0">
                <a:ea typeface="+mn-lt"/>
                <a:cs typeface="+mn-lt"/>
              </a:rPr>
              <a:t> ERP </a:t>
            </a:r>
            <a:r>
              <a:rPr lang="tr-TR" sz="2000" dirty="0" err="1">
                <a:ea typeface="+mn-lt"/>
                <a:cs typeface="+mn-lt"/>
              </a:rPr>
              <a:t>provides</a:t>
            </a:r>
            <a:r>
              <a:rPr lang="tr-TR" sz="2000" dirty="0">
                <a:ea typeface="+mn-lt"/>
                <a:cs typeface="+mn-lt"/>
              </a:rPr>
              <a:t> </a:t>
            </a:r>
            <a:r>
              <a:rPr lang="tr-TR" sz="2000" dirty="0" err="1">
                <a:ea typeface="+mn-lt"/>
                <a:cs typeface="+mn-lt"/>
              </a:rPr>
              <a:t>proven</a:t>
            </a:r>
            <a:r>
              <a:rPr lang="tr-TR" sz="2000" dirty="0">
                <a:ea typeface="+mn-lt"/>
                <a:cs typeface="+mn-lt"/>
              </a:rPr>
              <a:t> </a:t>
            </a:r>
            <a:r>
              <a:rPr lang="tr-TR" sz="2000" dirty="0" err="1">
                <a:ea typeface="+mn-lt"/>
                <a:cs typeface="+mn-lt"/>
              </a:rPr>
              <a:t>financial</a:t>
            </a:r>
            <a:r>
              <a:rPr lang="tr-TR" sz="2000" dirty="0">
                <a:ea typeface="+mn-lt"/>
                <a:cs typeface="+mn-lt"/>
              </a:rPr>
              <a:t> </a:t>
            </a:r>
            <a:r>
              <a:rPr lang="tr-TR" sz="2000" dirty="0" err="1">
                <a:ea typeface="+mn-lt"/>
                <a:cs typeface="+mn-lt"/>
              </a:rPr>
              <a:t>management</a:t>
            </a:r>
            <a:r>
              <a:rPr lang="tr-TR" sz="2000" dirty="0">
                <a:ea typeface="+mn-lt"/>
                <a:cs typeface="+mn-lt"/>
              </a:rPr>
              <a:t> </a:t>
            </a:r>
            <a:r>
              <a:rPr lang="tr-TR" sz="2000" dirty="0" err="1">
                <a:ea typeface="+mn-lt"/>
                <a:cs typeface="+mn-lt"/>
              </a:rPr>
              <a:t>and</a:t>
            </a:r>
            <a:r>
              <a:rPr lang="tr-TR" sz="2000" dirty="0">
                <a:ea typeface="+mn-lt"/>
                <a:cs typeface="+mn-lt"/>
              </a:rPr>
              <a:t> ERP </a:t>
            </a:r>
            <a:r>
              <a:rPr lang="tr-TR" sz="2000" dirty="0" err="1">
                <a:ea typeface="+mn-lt"/>
                <a:cs typeface="+mn-lt"/>
              </a:rPr>
              <a:t>that</a:t>
            </a:r>
            <a:r>
              <a:rPr lang="tr-TR" sz="2000" dirty="0">
                <a:ea typeface="+mn-lt"/>
                <a:cs typeface="+mn-lt"/>
              </a:rPr>
              <a:t> </a:t>
            </a:r>
            <a:r>
              <a:rPr lang="tr-TR" sz="2000" dirty="0" err="1">
                <a:ea typeface="+mn-lt"/>
                <a:cs typeface="+mn-lt"/>
              </a:rPr>
              <a:t>easily</a:t>
            </a:r>
            <a:r>
              <a:rPr lang="tr-TR" sz="2000" dirty="0">
                <a:ea typeface="+mn-lt"/>
                <a:cs typeface="+mn-lt"/>
              </a:rPr>
              <a:t> </a:t>
            </a:r>
            <a:r>
              <a:rPr lang="tr-TR" sz="2000" dirty="0" err="1">
                <a:ea typeface="+mn-lt"/>
                <a:cs typeface="+mn-lt"/>
              </a:rPr>
              <a:t>integrates</a:t>
            </a:r>
            <a:r>
              <a:rPr lang="tr-TR" sz="2000" dirty="0">
                <a:ea typeface="+mn-lt"/>
                <a:cs typeface="+mn-lt"/>
              </a:rPr>
              <a:t> with </a:t>
            </a:r>
            <a:r>
              <a:rPr lang="tr-TR" sz="2000" dirty="0" err="1">
                <a:ea typeface="+mn-lt"/>
                <a:cs typeface="+mn-lt"/>
              </a:rPr>
              <a:t>your</a:t>
            </a:r>
            <a:r>
              <a:rPr lang="tr-TR" sz="2000" dirty="0">
                <a:ea typeface="+mn-lt"/>
                <a:cs typeface="+mn-lt"/>
              </a:rPr>
              <a:t> </a:t>
            </a:r>
            <a:r>
              <a:rPr lang="tr-TR" sz="2000" dirty="0" err="1">
                <a:ea typeface="+mn-lt"/>
                <a:cs typeface="+mn-lt"/>
              </a:rPr>
              <a:t>broader</a:t>
            </a:r>
            <a:r>
              <a:rPr lang="tr-TR" sz="2000" dirty="0">
                <a:ea typeface="+mn-lt"/>
                <a:cs typeface="+mn-lt"/>
              </a:rPr>
              <a:t> </a:t>
            </a:r>
            <a:r>
              <a:rPr lang="tr-TR" sz="2000" dirty="0" err="1">
                <a:ea typeface="+mn-lt"/>
                <a:cs typeface="+mn-lt"/>
              </a:rPr>
              <a:t>sales</a:t>
            </a:r>
            <a:r>
              <a:rPr lang="tr-TR" sz="2000" dirty="0">
                <a:ea typeface="+mn-lt"/>
                <a:cs typeface="+mn-lt"/>
              </a:rPr>
              <a:t> </a:t>
            </a:r>
            <a:r>
              <a:rPr lang="tr-TR" sz="2000" dirty="0" err="1">
                <a:ea typeface="+mn-lt"/>
                <a:cs typeface="+mn-lt"/>
              </a:rPr>
              <a:t>and</a:t>
            </a:r>
            <a:r>
              <a:rPr lang="tr-TR" sz="2000" dirty="0">
                <a:ea typeface="+mn-lt"/>
                <a:cs typeface="+mn-lt"/>
              </a:rPr>
              <a:t> service </a:t>
            </a:r>
            <a:r>
              <a:rPr lang="tr-TR" sz="2000" dirty="0" err="1">
                <a:ea typeface="+mn-lt"/>
                <a:cs typeface="+mn-lt"/>
              </a:rPr>
              <a:t>processes</a:t>
            </a:r>
            <a:r>
              <a:rPr lang="tr-TR" sz="2000" dirty="0">
                <a:ea typeface="+mn-lt"/>
                <a:cs typeface="+mn-lt"/>
              </a:rPr>
              <a:t>. </a:t>
            </a:r>
            <a:r>
              <a:rPr lang="tr-TR" sz="2000" dirty="0" err="1">
                <a:ea typeface="+mn-lt"/>
                <a:cs typeface="+mn-lt"/>
              </a:rPr>
              <a:t>NetSuite</a:t>
            </a:r>
            <a:r>
              <a:rPr lang="tr-TR" sz="2000" dirty="0">
                <a:ea typeface="+mn-lt"/>
                <a:cs typeface="+mn-lt"/>
              </a:rPr>
              <a:t> ERP </a:t>
            </a:r>
            <a:r>
              <a:rPr lang="tr-TR" sz="2000" dirty="0" err="1">
                <a:ea typeface="+mn-lt"/>
                <a:cs typeface="+mn-lt"/>
              </a:rPr>
              <a:t>equips</a:t>
            </a:r>
            <a:r>
              <a:rPr lang="tr-TR" sz="2000" dirty="0">
                <a:ea typeface="+mn-lt"/>
                <a:cs typeface="+mn-lt"/>
              </a:rPr>
              <a:t> </a:t>
            </a:r>
            <a:r>
              <a:rPr lang="tr-TR" sz="2000" dirty="0" err="1">
                <a:ea typeface="+mn-lt"/>
                <a:cs typeface="+mn-lt"/>
              </a:rPr>
              <a:t>you</a:t>
            </a:r>
            <a:r>
              <a:rPr lang="tr-TR" sz="2000" dirty="0">
                <a:ea typeface="+mn-lt"/>
                <a:cs typeface="+mn-lt"/>
              </a:rPr>
              <a:t> with </a:t>
            </a:r>
            <a:r>
              <a:rPr lang="tr-TR" sz="2000" dirty="0" err="1">
                <a:ea typeface="+mn-lt"/>
                <a:cs typeface="+mn-lt"/>
              </a:rPr>
              <a:t>the</a:t>
            </a:r>
            <a:r>
              <a:rPr lang="tr-TR" sz="2000" dirty="0">
                <a:ea typeface="+mn-lt"/>
                <a:cs typeface="+mn-lt"/>
              </a:rPr>
              <a:t> </a:t>
            </a:r>
            <a:r>
              <a:rPr lang="tr-TR" sz="2000" dirty="0" err="1">
                <a:ea typeface="+mn-lt"/>
                <a:cs typeface="+mn-lt"/>
              </a:rPr>
              <a:t>visibility</a:t>
            </a:r>
            <a:r>
              <a:rPr lang="tr-TR" sz="2000" dirty="0">
                <a:ea typeface="+mn-lt"/>
                <a:cs typeface="+mn-lt"/>
              </a:rPr>
              <a:t> </a:t>
            </a:r>
            <a:r>
              <a:rPr lang="tr-TR" sz="2000" dirty="0" err="1">
                <a:ea typeface="+mn-lt"/>
                <a:cs typeface="+mn-lt"/>
              </a:rPr>
              <a:t>you</a:t>
            </a:r>
            <a:r>
              <a:rPr lang="tr-TR" sz="2000" dirty="0">
                <a:ea typeface="+mn-lt"/>
                <a:cs typeface="+mn-lt"/>
              </a:rPr>
              <a:t> </a:t>
            </a:r>
            <a:r>
              <a:rPr lang="tr-TR" sz="2000" dirty="0" err="1">
                <a:ea typeface="+mn-lt"/>
                <a:cs typeface="+mn-lt"/>
              </a:rPr>
              <a:t>need</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make</a:t>
            </a:r>
            <a:r>
              <a:rPr lang="tr-TR" sz="2000" dirty="0">
                <a:ea typeface="+mn-lt"/>
                <a:cs typeface="+mn-lt"/>
              </a:rPr>
              <a:t> </a:t>
            </a:r>
            <a:r>
              <a:rPr lang="tr-TR" sz="2000" dirty="0" err="1">
                <a:ea typeface="+mn-lt"/>
                <a:cs typeface="+mn-lt"/>
              </a:rPr>
              <a:t>better</a:t>
            </a:r>
            <a:r>
              <a:rPr lang="tr-TR" sz="2000" dirty="0">
                <a:ea typeface="+mn-lt"/>
                <a:cs typeface="+mn-lt"/>
              </a:rPr>
              <a:t> </a:t>
            </a:r>
            <a:r>
              <a:rPr lang="tr-TR" sz="2000" dirty="0" err="1">
                <a:ea typeface="+mn-lt"/>
                <a:cs typeface="+mn-lt"/>
              </a:rPr>
              <a:t>faster</a:t>
            </a:r>
            <a:r>
              <a:rPr lang="tr-TR" sz="2000" dirty="0">
                <a:ea typeface="+mn-lt"/>
                <a:cs typeface="+mn-lt"/>
              </a:rPr>
              <a:t> </a:t>
            </a:r>
            <a:r>
              <a:rPr lang="tr-TR" sz="2000" dirty="0" err="1">
                <a:ea typeface="+mn-lt"/>
                <a:cs typeface="+mn-lt"/>
              </a:rPr>
              <a:t>decisions</a:t>
            </a:r>
            <a:r>
              <a:rPr lang="tr-TR" sz="2000" dirty="0">
                <a:ea typeface="+mn-lt"/>
                <a:cs typeface="+mn-lt"/>
              </a:rPr>
              <a:t>.</a:t>
            </a:r>
            <a:endParaRPr lang="tr-TR" sz="2000" dirty="0"/>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Resim 4">
            <a:extLst>
              <a:ext uri="{FF2B5EF4-FFF2-40B4-BE49-F238E27FC236}">
                <a16:creationId xmlns:a16="http://schemas.microsoft.com/office/drawing/2014/main" id="{A27FC59D-FC95-422A-B0F5-A5B13B23731B}"/>
              </a:ext>
            </a:extLst>
          </p:cNvPr>
          <p:cNvPicPr>
            <a:picLocks noChangeAspect="1"/>
          </p:cNvPicPr>
          <p:nvPr/>
        </p:nvPicPr>
        <p:blipFill>
          <a:blip r:embed="rId2"/>
          <a:stretch>
            <a:fillRect/>
          </a:stretch>
        </p:blipFill>
        <p:spPr>
          <a:xfrm>
            <a:off x="471770" y="4255547"/>
            <a:ext cx="4182519" cy="2091259"/>
          </a:xfrm>
          <a:prstGeom prst="rect">
            <a:avLst/>
          </a:prstGeom>
        </p:spPr>
      </p:pic>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1C619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022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5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1E9CC267-D5A0-42E0-9321-D929C0DD9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1" y="643467"/>
            <a:ext cx="9904117" cy="5571066"/>
          </a:xfrm>
          <a:prstGeom prst="rect">
            <a:avLst/>
          </a:prstGeom>
        </p:spPr>
      </p:pic>
    </p:spTree>
    <p:extLst>
      <p:ext uri="{BB962C8B-B14F-4D97-AF65-F5344CB8AC3E}">
        <p14:creationId xmlns:p14="http://schemas.microsoft.com/office/powerpoint/2010/main" val="3212189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1444B40-53E2-4C4D-91E9-7EB8C4D24473}"/>
              </a:ext>
            </a:extLst>
          </p:cNvPr>
          <p:cNvSpPr>
            <a:spLocks noGrp="1"/>
          </p:cNvSpPr>
          <p:nvPr>
            <p:ph idx="1"/>
          </p:nvPr>
        </p:nvSpPr>
        <p:spPr>
          <a:xfrm>
            <a:off x="1571811" y="2278743"/>
            <a:ext cx="6066118" cy="3219820"/>
          </a:xfrm>
        </p:spPr>
        <p:txBody>
          <a:bodyPr vert="horz" lIns="0" tIns="45720" rIns="0" bIns="45720" rtlCol="0">
            <a:normAutofit/>
          </a:bodyPr>
          <a:lstStyle/>
          <a:p>
            <a:r>
              <a:rPr lang="tr-TR" sz="1700" dirty="0" err="1">
                <a:ea typeface="+mn-lt"/>
                <a:cs typeface="+mn-lt"/>
              </a:rPr>
              <a:t>Infor</a:t>
            </a:r>
            <a:r>
              <a:rPr lang="tr-TR" sz="1700" dirty="0">
                <a:ea typeface="+mn-lt"/>
                <a:cs typeface="+mn-lt"/>
              </a:rPr>
              <a:t> is a </a:t>
            </a:r>
            <a:r>
              <a:rPr lang="tr-TR" sz="1700" dirty="0" err="1">
                <a:ea typeface="+mn-lt"/>
                <a:cs typeface="+mn-lt"/>
              </a:rPr>
              <a:t>privately</a:t>
            </a:r>
            <a:r>
              <a:rPr lang="tr-TR" sz="1700" dirty="0">
                <a:ea typeface="+mn-lt"/>
                <a:cs typeface="+mn-lt"/>
              </a:rPr>
              <a:t> </a:t>
            </a:r>
            <a:r>
              <a:rPr lang="tr-TR" sz="1700" dirty="0" err="1">
                <a:ea typeface="+mn-lt"/>
                <a:cs typeface="+mn-lt"/>
              </a:rPr>
              <a:t>held</a:t>
            </a:r>
            <a:r>
              <a:rPr lang="tr-TR" sz="1700" dirty="0">
                <a:ea typeface="+mn-lt"/>
                <a:cs typeface="+mn-lt"/>
              </a:rPr>
              <a:t> software </a:t>
            </a:r>
            <a:r>
              <a:rPr lang="tr-TR" sz="1700" dirty="0" err="1">
                <a:ea typeface="+mn-lt"/>
                <a:cs typeface="+mn-lt"/>
              </a:rPr>
              <a:t>company</a:t>
            </a:r>
            <a:r>
              <a:rPr lang="tr-TR" sz="1700" dirty="0">
                <a:ea typeface="+mn-lt"/>
                <a:cs typeface="+mn-lt"/>
              </a:rPr>
              <a:t> </a:t>
            </a:r>
            <a:r>
              <a:rPr lang="tr-TR" sz="1700" dirty="0" err="1">
                <a:ea typeface="+mn-lt"/>
                <a:cs typeface="+mn-lt"/>
              </a:rPr>
              <a:t>founded</a:t>
            </a:r>
            <a:r>
              <a:rPr lang="tr-TR" sz="1700" dirty="0">
                <a:ea typeface="+mn-lt"/>
                <a:cs typeface="+mn-lt"/>
              </a:rPr>
              <a:t> in 2002 </a:t>
            </a:r>
            <a:r>
              <a:rPr lang="tr-TR" sz="1700" dirty="0" err="1">
                <a:ea typeface="+mn-lt"/>
                <a:cs typeface="+mn-lt"/>
              </a:rPr>
              <a:t>and</a:t>
            </a:r>
            <a:r>
              <a:rPr lang="tr-TR" sz="1700" dirty="0">
                <a:ea typeface="+mn-lt"/>
                <a:cs typeface="+mn-lt"/>
              </a:rPr>
              <a:t> </a:t>
            </a:r>
            <a:r>
              <a:rPr lang="tr-TR" sz="1700" dirty="0" err="1">
                <a:ea typeface="+mn-lt"/>
                <a:cs typeface="+mn-lt"/>
              </a:rPr>
              <a:t>offers</a:t>
            </a:r>
            <a:r>
              <a:rPr lang="tr-TR" sz="1700" dirty="0">
                <a:ea typeface="+mn-lt"/>
                <a:cs typeface="+mn-lt"/>
              </a:rPr>
              <a:t> </a:t>
            </a:r>
            <a:r>
              <a:rPr lang="tr-TR" sz="1700" dirty="0" err="1">
                <a:ea typeface="+mn-lt"/>
                <a:cs typeface="+mn-lt"/>
              </a:rPr>
              <a:t>both</a:t>
            </a:r>
            <a:r>
              <a:rPr lang="tr-TR" sz="1700" dirty="0">
                <a:ea typeface="+mn-lt"/>
                <a:cs typeface="+mn-lt"/>
              </a:rPr>
              <a:t> </a:t>
            </a:r>
            <a:r>
              <a:rPr lang="tr-TR" sz="1700" dirty="0" err="1">
                <a:ea typeface="+mn-lt"/>
                <a:cs typeface="+mn-lt"/>
              </a:rPr>
              <a:t>cloud</a:t>
            </a:r>
            <a:r>
              <a:rPr lang="tr-TR" sz="1700" dirty="0">
                <a:ea typeface="+mn-lt"/>
                <a:cs typeface="+mn-lt"/>
              </a:rPr>
              <a:t> </a:t>
            </a:r>
            <a:r>
              <a:rPr lang="tr-TR" sz="1700" dirty="0" err="1">
                <a:ea typeface="+mn-lt"/>
                <a:cs typeface="+mn-lt"/>
              </a:rPr>
              <a:t>and</a:t>
            </a:r>
            <a:r>
              <a:rPr lang="tr-TR" sz="1700" dirty="0">
                <a:ea typeface="+mn-lt"/>
                <a:cs typeface="+mn-lt"/>
              </a:rPr>
              <a:t> on-</a:t>
            </a:r>
            <a:r>
              <a:rPr lang="tr-TR" sz="1700" dirty="0" err="1">
                <a:ea typeface="+mn-lt"/>
                <a:cs typeface="+mn-lt"/>
              </a:rPr>
              <a:t>premise</a:t>
            </a:r>
            <a:r>
              <a:rPr lang="tr-TR" sz="1700" dirty="0">
                <a:ea typeface="+mn-lt"/>
                <a:cs typeface="+mn-lt"/>
              </a:rPr>
              <a:t> ERP </a:t>
            </a:r>
            <a:r>
              <a:rPr lang="tr-TR" sz="1700" dirty="0" err="1">
                <a:ea typeface="+mn-lt"/>
                <a:cs typeface="+mn-lt"/>
              </a:rPr>
              <a:t>solutions</a:t>
            </a:r>
            <a:r>
              <a:rPr lang="tr-TR" sz="1700" dirty="0">
                <a:ea typeface="+mn-lt"/>
                <a:cs typeface="+mn-lt"/>
              </a:rPr>
              <a:t> </a:t>
            </a:r>
            <a:r>
              <a:rPr lang="tr-TR" sz="1700" dirty="0" err="1">
                <a:ea typeface="+mn-lt"/>
                <a:cs typeface="+mn-lt"/>
              </a:rPr>
              <a:t>used</a:t>
            </a:r>
            <a:r>
              <a:rPr lang="tr-TR" sz="1700" dirty="0">
                <a:ea typeface="+mn-lt"/>
                <a:cs typeface="+mn-lt"/>
              </a:rPr>
              <a:t> </a:t>
            </a:r>
            <a:r>
              <a:rPr lang="tr-TR" sz="1700" dirty="0" err="1">
                <a:ea typeface="+mn-lt"/>
                <a:cs typeface="+mn-lt"/>
              </a:rPr>
              <a:t>by</a:t>
            </a:r>
            <a:r>
              <a:rPr lang="tr-TR" sz="1700" dirty="0">
                <a:ea typeface="+mn-lt"/>
                <a:cs typeface="+mn-lt"/>
              </a:rPr>
              <a:t> </a:t>
            </a:r>
            <a:r>
              <a:rPr lang="tr-TR" sz="1700" dirty="0" err="1">
                <a:ea typeface="+mn-lt"/>
                <a:cs typeface="+mn-lt"/>
              </a:rPr>
              <a:t>over</a:t>
            </a:r>
            <a:r>
              <a:rPr lang="tr-TR" sz="1700" dirty="0">
                <a:ea typeface="+mn-lt"/>
                <a:cs typeface="+mn-lt"/>
              </a:rPr>
              <a:t> 9,700+ </a:t>
            </a:r>
            <a:r>
              <a:rPr lang="tr-TR" sz="1700" dirty="0" err="1">
                <a:ea typeface="+mn-lt"/>
                <a:cs typeface="+mn-lt"/>
              </a:rPr>
              <a:t>manufacturing</a:t>
            </a:r>
            <a:r>
              <a:rPr lang="tr-TR" sz="1700" dirty="0">
                <a:ea typeface="+mn-lt"/>
                <a:cs typeface="+mn-lt"/>
              </a:rPr>
              <a:t>, </a:t>
            </a:r>
            <a:r>
              <a:rPr lang="tr-TR" sz="1700" dirty="0" err="1">
                <a:ea typeface="+mn-lt"/>
                <a:cs typeface="+mn-lt"/>
              </a:rPr>
              <a:t>distribution</a:t>
            </a:r>
            <a:r>
              <a:rPr lang="tr-TR" sz="1700" dirty="0">
                <a:ea typeface="+mn-lt"/>
                <a:cs typeface="+mn-lt"/>
              </a:rPr>
              <a:t>, </a:t>
            </a:r>
            <a:r>
              <a:rPr lang="tr-TR" sz="1700" dirty="0" err="1">
                <a:ea typeface="+mn-lt"/>
                <a:cs typeface="+mn-lt"/>
              </a:rPr>
              <a:t>equipment</a:t>
            </a:r>
            <a:r>
              <a:rPr lang="tr-TR" sz="1700" dirty="0">
                <a:ea typeface="+mn-lt"/>
                <a:cs typeface="+mn-lt"/>
              </a:rPr>
              <a:t> </a:t>
            </a:r>
            <a:r>
              <a:rPr lang="tr-TR" sz="1700" dirty="0" err="1">
                <a:ea typeface="+mn-lt"/>
                <a:cs typeface="+mn-lt"/>
              </a:rPr>
              <a:t>rental</a:t>
            </a:r>
            <a:r>
              <a:rPr lang="tr-TR" sz="1700" dirty="0">
                <a:ea typeface="+mn-lt"/>
                <a:cs typeface="+mn-lt"/>
              </a:rPr>
              <a:t> </a:t>
            </a:r>
            <a:r>
              <a:rPr lang="tr-TR" sz="1700" dirty="0" err="1">
                <a:ea typeface="+mn-lt"/>
                <a:cs typeface="+mn-lt"/>
              </a:rPr>
              <a:t>and</a:t>
            </a:r>
            <a:r>
              <a:rPr lang="tr-TR" sz="1700" dirty="0">
                <a:ea typeface="+mn-lt"/>
                <a:cs typeface="+mn-lt"/>
              </a:rPr>
              <a:t> service </a:t>
            </a:r>
            <a:r>
              <a:rPr lang="tr-TR" sz="1700" dirty="0" err="1">
                <a:ea typeface="+mn-lt"/>
                <a:cs typeface="+mn-lt"/>
              </a:rPr>
              <a:t>customers</a:t>
            </a:r>
            <a:r>
              <a:rPr lang="tr-TR" sz="1700" dirty="0">
                <a:ea typeface="+mn-lt"/>
                <a:cs typeface="+mn-lt"/>
              </a:rPr>
              <a:t> in a </a:t>
            </a:r>
            <a:r>
              <a:rPr lang="tr-TR" sz="1700" dirty="0" err="1">
                <a:ea typeface="+mn-lt"/>
                <a:cs typeface="+mn-lt"/>
              </a:rPr>
              <a:t>wide</a:t>
            </a:r>
            <a:r>
              <a:rPr lang="tr-TR" sz="1700" dirty="0">
                <a:ea typeface="+mn-lt"/>
                <a:cs typeface="+mn-lt"/>
              </a:rPr>
              <a:t> </a:t>
            </a:r>
            <a:r>
              <a:rPr lang="tr-TR" sz="1700" dirty="0" err="1">
                <a:ea typeface="+mn-lt"/>
                <a:cs typeface="+mn-lt"/>
              </a:rPr>
              <a:t>variety</a:t>
            </a:r>
            <a:r>
              <a:rPr lang="tr-TR" sz="1700" dirty="0">
                <a:ea typeface="+mn-lt"/>
                <a:cs typeface="+mn-lt"/>
              </a:rPr>
              <a:t> of </a:t>
            </a:r>
            <a:r>
              <a:rPr lang="tr-TR" sz="1700" dirty="0" err="1">
                <a:ea typeface="+mn-lt"/>
                <a:cs typeface="+mn-lt"/>
              </a:rPr>
              <a:t>industries</a:t>
            </a:r>
            <a:r>
              <a:rPr lang="tr-TR" sz="1700" dirty="0">
                <a:ea typeface="+mn-lt"/>
                <a:cs typeface="+mn-lt"/>
              </a:rPr>
              <a:t> </a:t>
            </a:r>
            <a:r>
              <a:rPr lang="tr-TR" sz="1700" dirty="0" err="1">
                <a:ea typeface="+mn-lt"/>
                <a:cs typeface="+mn-lt"/>
              </a:rPr>
              <a:t>worldwide</a:t>
            </a:r>
            <a:r>
              <a:rPr lang="tr-TR" sz="1700" dirty="0">
                <a:ea typeface="+mn-lt"/>
                <a:cs typeface="+mn-lt"/>
              </a:rPr>
              <a:t>. As a </a:t>
            </a:r>
            <a:r>
              <a:rPr lang="tr-TR" sz="1700" dirty="0" err="1">
                <a:ea typeface="+mn-lt"/>
                <a:cs typeface="+mn-lt"/>
              </a:rPr>
              <a:t>company</a:t>
            </a:r>
            <a:r>
              <a:rPr lang="tr-TR" sz="1700" dirty="0">
                <a:ea typeface="+mn-lt"/>
                <a:cs typeface="+mn-lt"/>
              </a:rPr>
              <a:t> </a:t>
            </a:r>
            <a:r>
              <a:rPr lang="tr-TR" sz="1700" dirty="0" err="1">
                <a:ea typeface="+mn-lt"/>
                <a:cs typeface="+mn-lt"/>
              </a:rPr>
              <a:t>that’s</a:t>
            </a:r>
            <a:r>
              <a:rPr lang="tr-TR" sz="1700" dirty="0">
                <a:ea typeface="+mn-lt"/>
                <a:cs typeface="+mn-lt"/>
              </a:rPr>
              <a:t> </a:t>
            </a:r>
            <a:r>
              <a:rPr lang="tr-TR" sz="1700" dirty="0" err="1">
                <a:ea typeface="+mn-lt"/>
                <a:cs typeface="+mn-lt"/>
              </a:rPr>
              <a:t>been</a:t>
            </a:r>
            <a:r>
              <a:rPr lang="tr-TR" sz="1700" dirty="0">
                <a:ea typeface="+mn-lt"/>
                <a:cs typeface="+mn-lt"/>
              </a:rPr>
              <a:t> </a:t>
            </a:r>
            <a:r>
              <a:rPr lang="tr-TR" sz="1700" dirty="0" err="1">
                <a:ea typeface="+mn-lt"/>
                <a:cs typeface="+mn-lt"/>
              </a:rPr>
              <a:t>building</a:t>
            </a:r>
            <a:r>
              <a:rPr lang="tr-TR" sz="1700" dirty="0">
                <a:ea typeface="+mn-lt"/>
                <a:cs typeface="+mn-lt"/>
              </a:rPr>
              <a:t> ERP </a:t>
            </a:r>
            <a:r>
              <a:rPr lang="tr-TR" sz="1700" dirty="0" err="1">
                <a:ea typeface="+mn-lt"/>
                <a:cs typeface="+mn-lt"/>
              </a:rPr>
              <a:t>solutions</a:t>
            </a:r>
            <a:r>
              <a:rPr lang="tr-TR" sz="1700" dirty="0">
                <a:ea typeface="+mn-lt"/>
                <a:cs typeface="+mn-lt"/>
              </a:rPr>
              <a:t> </a:t>
            </a:r>
            <a:r>
              <a:rPr lang="tr-TR" sz="1700" dirty="0" err="1">
                <a:ea typeface="+mn-lt"/>
                <a:cs typeface="+mn-lt"/>
              </a:rPr>
              <a:t>for</a:t>
            </a:r>
            <a:r>
              <a:rPr lang="tr-TR" sz="1700" dirty="0">
                <a:ea typeface="+mn-lt"/>
                <a:cs typeface="+mn-lt"/>
              </a:rPr>
              <a:t> </a:t>
            </a:r>
            <a:r>
              <a:rPr lang="tr-TR" sz="1700" dirty="0" err="1">
                <a:ea typeface="+mn-lt"/>
                <a:cs typeface="+mn-lt"/>
              </a:rPr>
              <a:t>enterprise-level</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small-medium</a:t>
            </a:r>
            <a:r>
              <a:rPr lang="tr-TR" sz="1700" dirty="0">
                <a:ea typeface="+mn-lt"/>
                <a:cs typeface="+mn-lt"/>
              </a:rPr>
              <a:t> </a:t>
            </a:r>
            <a:r>
              <a:rPr lang="tr-TR" sz="1700" dirty="0" err="1">
                <a:ea typeface="+mn-lt"/>
                <a:cs typeface="+mn-lt"/>
              </a:rPr>
              <a:t>sized</a:t>
            </a:r>
            <a:r>
              <a:rPr lang="tr-TR" sz="1700" dirty="0">
                <a:ea typeface="+mn-lt"/>
                <a:cs typeface="+mn-lt"/>
              </a:rPr>
              <a:t> </a:t>
            </a:r>
            <a:r>
              <a:rPr lang="tr-TR" sz="1700" dirty="0" err="1">
                <a:ea typeface="+mn-lt"/>
                <a:cs typeface="+mn-lt"/>
              </a:rPr>
              <a:t>businesses</a:t>
            </a:r>
            <a:r>
              <a:rPr lang="tr-TR" sz="1700" dirty="0">
                <a:ea typeface="+mn-lt"/>
                <a:cs typeface="+mn-lt"/>
              </a:rPr>
              <a:t> </a:t>
            </a:r>
            <a:r>
              <a:rPr lang="tr-TR" sz="1700" dirty="0" err="1">
                <a:ea typeface="+mn-lt"/>
                <a:cs typeface="+mn-lt"/>
              </a:rPr>
              <a:t>for</a:t>
            </a:r>
            <a:r>
              <a:rPr lang="tr-TR" sz="1700" dirty="0">
                <a:ea typeface="+mn-lt"/>
                <a:cs typeface="+mn-lt"/>
              </a:rPr>
              <a:t> </a:t>
            </a:r>
            <a:r>
              <a:rPr lang="tr-TR" sz="1700" dirty="0" err="1">
                <a:ea typeface="+mn-lt"/>
                <a:cs typeface="+mn-lt"/>
              </a:rPr>
              <a:t>more</a:t>
            </a:r>
            <a:r>
              <a:rPr lang="tr-TR" sz="1700" dirty="0">
                <a:ea typeface="+mn-lt"/>
                <a:cs typeface="+mn-lt"/>
              </a:rPr>
              <a:t> </a:t>
            </a:r>
            <a:r>
              <a:rPr lang="tr-TR" sz="1700" dirty="0" err="1">
                <a:ea typeface="+mn-lt"/>
                <a:cs typeface="+mn-lt"/>
              </a:rPr>
              <a:t>than</a:t>
            </a:r>
            <a:r>
              <a:rPr lang="tr-TR" sz="1700" dirty="0">
                <a:ea typeface="+mn-lt"/>
                <a:cs typeface="+mn-lt"/>
              </a:rPr>
              <a:t> 15 </a:t>
            </a:r>
            <a:r>
              <a:rPr lang="tr-TR" sz="1700" dirty="0" err="1">
                <a:ea typeface="+mn-lt"/>
                <a:cs typeface="+mn-lt"/>
              </a:rPr>
              <a:t>years</a:t>
            </a:r>
            <a:r>
              <a:rPr lang="tr-TR" sz="1700" dirty="0">
                <a:ea typeface="+mn-lt"/>
                <a:cs typeface="+mn-lt"/>
              </a:rPr>
              <a:t>, </a:t>
            </a:r>
            <a:r>
              <a:rPr lang="tr-TR" sz="1700" dirty="0" err="1">
                <a:ea typeface="+mn-lt"/>
                <a:cs typeface="+mn-lt"/>
              </a:rPr>
              <a:t>Infor’s</a:t>
            </a:r>
            <a:r>
              <a:rPr lang="tr-TR" sz="1700" dirty="0">
                <a:ea typeface="+mn-lt"/>
                <a:cs typeface="+mn-lt"/>
              </a:rPr>
              <a:t> </a:t>
            </a:r>
            <a:r>
              <a:rPr lang="tr-TR" sz="1700" dirty="0" err="1">
                <a:ea typeface="+mn-lt"/>
                <a:cs typeface="+mn-lt"/>
              </a:rPr>
              <a:t>industry-focused</a:t>
            </a:r>
            <a:r>
              <a:rPr lang="tr-TR" sz="1700" dirty="0">
                <a:ea typeface="+mn-lt"/>
                <a:cs typeface="+mn-lt"/>
              </a:rPr>
              <a:t> </a:t>
            </a:r>
            <a:r>
              <a:rPr lang="tr-TR" sz="1700" dirty="0" err="1">
                <a:ea typeface="+mn-lt"/>
                <a:cs typeface="+mn-lt"/>
              </a:rPr>
              <a:t>CloudSuite</a:t>
            </a:r>
            <a:r>
              <a:rPr lang="tr-TR" sz="1700" dirty="0">
                <a:ea typeface="+mn-lt"/>
                <a:cs typeface="+mn-lt"/>
              </a:rPr>
              <a:t> </a:t>
            </a:r>
            <a:r>
              <a:rPr lang="tr-TR" sz="1700" dirty="0" err="1">
                <a:ea typeface="+mn-lt"/>
                <a:cs typeface="+mn-lt"/>
              </a:rPr>
              <a:t>solutions</a:t>
            </a:r>
            <a:r>
              <a:rPr lang="tr-TR" sz="1700" dirty="0">
                <a:ea typeface="+mn-lt"/>
                <a:cs typeface="+mn-lt"/>
              </a:rPr>
              <a:t> </a:t>
            </a:r>
            <a:r>
              <a:rPr lang="tr-TR" sz="1700" dirty="0" err="1">
                <a:ea typeface="+mn-lt"/>
                <a:cs typeface="+mn-lt"/>
              </a:rPr>
              <a:t>help</a:t>
            </a:r>
            <a:r>
              <a:rPr lang="tr-TR" sz="1700" dirty="0">
                <a:ea typeface="+mn-lt"/>
                <a:cs typeface="+mn-lt"/>
              </a:rPr>
              <a:t> </a:t>
            </a:r>
            <a:r>
              <a:rPr lang="tr-TR" sz="1700" dirty="0" err="1">
                <a:ea typeface="+mn-lt"/>
                <a:cs typeface="+mn-lt"/>
              </a:rPr>
              <a:t>to</a:t>
            </a:r>
            <a:r>
              <a:rPr lang="tr-TR" sz="1700" dirty="0">
                <a:ea typeface="+mn-lt"/>
                <a:cs typeface="+mn-lt"/>
              </a:rPr>
              <a:t> minimize </a:t>
            </a:r>
            <a:r>
              <a:rPr lang="tr-TR" sz="1700" dirty="0" err="1">
                <a:ea typeface="+mn-lt"/>
                <a:cs typeface="+mn-lt"/>
              </a:rPr>
              <a:t>cumbersome</a:t>
            </a:r>
            <a:r>
              <a:rPr lang="tr-TR" sz="1700" dirty="0">
                <a:ea typeface="+mn-lt"/>
                <a:cs typeface="+mn-lt"/>
              </a:rPr>
              <a:t> </a:t>
            </a:r>
            <a:r>
              <a:rPr lang="tr-TR" sz="1700" dirty="0" err="1">
                <a:ea typeface="+mn-lt"/>
                <a:cs typeface="+mn-lt"/>
              </a:rPr>
              <a:t>modifications</a:t>
            </a:r>
            <a:r>
              <a:rPr lang="tr-TR" sz="1700" dirty="0">
                <a:ea typeface="+mn-lt"/>
                <a:cs typeface="+mn-lt"/>
              </a:rPr>
              <a:t> </a:t>
            </a:r>
            <a:r>
              <a:rPr lang="tr-TR" sz="1700" dirty="0" err="1">
                <a:ea typeface="+mn-lt"/>
                <a:cs typeface="+mn-lt"/>
              </a:rPr>
              <a:t>and</a:t>
            </a:r>
            <a:r>
              <a:rPr lang="tr-TR" sz="1700" dirty="0">
                <a:ea typeface="+mn-lt"/>
                <a:cs typeface="+mn-lt"/>
              </a:rPr>
              <a:t> </a:t>
            </a:r>
            <a:r>
              <a:rPr lang="tr-TR" sz="1700" dirty="0" err="1">
                <a:ea typeface="+mn-lt"/>
                <a:cs typeface="+mn-lt"/>
              </a:rPr>
              <a:t>take</a:t>
            </a:r>
            <a:r>
              <a:rPr lang="tr-TR" sz="1700" dirty="0">
                <a:ea typeface="+mn-lt"/>
                <a:cs typeface="+mn-lt"/>
              </a:rPr>
              <a:t> </a:t>
            </a:r>
            <a:r>
              <a:rPr lang="tr-TR" sz="1700" dirty="0" err="1">
                <a:ea typeface="+mn-lt"/>
                <a:cs typeface="+mn-lt"/>
              </a:rPr>
              <a:t>advantage</a:t>
            </a:r>
            <a:r>
              <a:rPr lang="tr-TR" sz="1700" dirty="0">
                <a:ea typeface="+mn-lt"/>
                <a:cs typeface="+mn-lt"/>
              </a:rPr>
              <a:t> of </a:t>
            </a:r>
            <a:r>
              <a:rPr lang="tr-TR" sz="1700" dirty="0" err="1">
                <a:ea typeface="+mn-lt"/>
                <a:cs typeface="+mn-lt"/>
              </a:rPr>
              <a:t>continuous</a:t>
            </a:r>
            <a:r>
              <a:rPr lang="tr-TR" sz="1700" dirty="0">
                <a:ea typeface="+mn-lt"/>
                <a:cs typeface="+mn-lt"/>
              </a:rPr>
              <a:t> </a:t>
            </a:r>
            <a:r>
              <a:rPr lang="tr-TR" sz="1700" dirty="0" err="1">
                <a:ea typeface="+mn-lt"/>
                <a:cs typeface="+mn-lt"/>
              </a:rPr>
              <a:t>innovation</a:t>
            </a:r>
            <a:r>
              <a:rPr lang="tr-TR" sz="1700" dirty="0">
                <a:ea typeface="+mn-lt"/>
                <a:cs typeface="+mn-lt"/>
              </a:rPr>
              <a:t>.</a:t>
            </a:r>
          </a:p>
        </p:txBody>
      </p:sp>
      <p:sp>
        <p:nvSpPr>
          <p:cNvPr id="8"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0"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2" name="Resim 3" descr="çizim içeren bir resim&#10;&#10;Çok yüksek güvenilirlikle oluşturulmuş açıklama">
            <a:extLst>
              <a:ext uri="{FF2B5EF4-FFF2-40B4-BE49-F238E27FC236}">
                <a16:creationId xmlns:a16="http://schemas.microsoft.com/office/drawing/2014/main" id="{170F9500-54E9-4F12-AA07-AFCE9EAD2D3B}"/>
              </a:ext>
            </a:extLst>
          </p:cNvPr>
          <p:cNvPicPr>
            <a:picLocks noChangeAspect="1"/>
          </p:cNvPicPr>
          <p:nvPr/>
        </p:nvPicPr>
        <p:blipFill>
          <a:blip r:embed="rId2"/>
          <a:stretch>
            <a:fillRect/>
          </a:stretch>
        </p:blipFill>
        <p:spPr>
          <a:xfrm>
            <a:off x="8151962" y="3653222"/>
            <a:ext cx="2542433" cy="1271216"/>
          </a:xfrm>
          <a:prstGeom prst="rect">
            <a:avLst/>
          </a:prstGeom>
        </p:spPr>
      </p:pic>
    </p:spTree>
    <p:extLst>
      <p:ext uri="{BB962C8B-B14F-4D97-AF65-F5344CB8AC3E}">
        <p14:creationId xmlns:p14="http://schemas.microsoft.com/office/powerpoint/2010/main" val="255702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4C2C3CF-261F-422F-AC82-5067AEB0EAEB}"/>
              </a:ext>
            </a:extLst>
          </p:cNvPr>
          <p:cNvSpPr>
            <a:spLocks noGrp="1"/>
          </p:cNvSpPr>
          <p:nvPr>
            <p:ph idx="1"/>
          </p:nvPr>
        </p:nvSpPr>
        <p:spPr>
          <a:xfrm>
            <a:off x="1571811" y="2002971"/>
            <a:ext cx="6066118" cy="3495592"/>
          </a:xfrm>
        </p:spPr>
        <p:txBody>
          <a:bodyPr vert="horz" lIns="0" tIns="45720" rIns="0" bIns="45720" rtlCol="0">
            <a:normAutofit/>
          </a:bodyPr>
          <a:lstStyle/>
          <a:p>
            <a:r>
              <a:rPr lang="tr-TR" sz="1600" dirty="0" err="1">
                <a:ea typeface="+mn-lt"/>
                <a:cs typeface="+mn-lt"/>
              </a:rPr>
              <a:t>Deltek</a:t>
            </a:r>
            <a:r>
              <a:rPr lang="tr-TR" sz="1600" dirty="0">
                <a:ea typeface="+mn-lt"/>
                <a:cs typeface="+mn-lt"/>
              </a:rPr>
              <a:t> </a:t>
            </a:r>
            <a:r>
              <a:rPr lang="tr-TR" sz="1600" dirty="0" err="1">
                <a:ea typeface="+mn-lt"/>
                <a:cs typeface="+mn-lt"/>
              </a:rPr>
              <a:t>offers</a:t>
            </a:r>
            <a:r>
              <a:rPr lang="tr-TR" sz="1600" dirty="0">
                <a:ea typeface="+mn-lt"/>
                <a:cs typeface="+mn-lt"/>
              </a:rPr>
              <a:t> a </a:t>
            </a:r>
            <a:r>
              <a:rPr lang="tr-TR" sz="1600" dirty="0" err="1">
                <a:ea typeface="+mn-lt"/>
                <a:cs typeface="+mn-lt"/>
              </a:rPr>
              <a:t>range</a:t>
            </a:r>
            <a:r>
              <a:rPr lang="tr-TR" sz="1600" dirty="0">
                <a:ea typeface="+mn-lt"/>
                <a:cs typeface="+mn-lt"/>
              </a:rPr>
              <a:t> of ERP </a:t>
            </a:r>
            <a:r>
              <a:rPr lang="tr-TR" sz="1600" dirty="0" err="1">
                <a:ea typeface="+mn-lt"/>
                <a:cs typeface="+mn-lt"/>
              </a:rPr>
              <a:t>products</a:t>
            </a:r>
            <a:r>
              <a:rPr lang="tr-TR" sz="1600" dirty="0">
                <a:ea typeface="+mn-lt"/>
                <a:cs typeface="+mn-lt"/>
              </a:rPr>
              <a:t> </a:t>
            </a:r>
            <a:r>
              <a:rPr lang="tr-TR" sz="1600" dirty="0" err="1">
                <a:ea typeface="+mn-lt"/>
                <a:cs typeface="+mn-lt"/>
              </a:rPr>
              <a:t>to</a:t>
            </a:r>
            <a:r>
              <a:rPr lang="tr-TR" sz="1600" dirty="0">
                <a:ea typeface="+mn-lt"/>
                <a:cs typeface="+mn-lt"/>
              </a:rPr>
              <a:t> fit </a:t>
            </a:r>
            <a:r>
              <a:rPr lang="tr-TR" sz="1600" dirty="0" err="1">
                <a:ea typeface="+mn-lt"/>
                <a:cs typeface="+mn-lt"/>
              </a:rPr>
              <a:t>the</a:t>
            </a:r>
            <a:r>
              <a:rPr lang="tr-TR" sz="1600" dirty="0">
                <a:ea typeface="+mn-lt"/>
                <a:cs typeface="+mn-lt"/>
              </a:rPr>
              <a:t> </a:t>
            </a:r>
            <a:r>
              <a:rPr lang="tr-TR" sz="1600" dirty="0" err="1">
                <a:ea typeface="+mn-lt"/>
                <a:cs typeface="+mn-lt"/>
              </a:rPr>
              <a:t>unique</a:t>
            </a:r>
            <a:r>
              <a:rPr lang="tr-TR" sz="1600" dirty="0">
                <a:ea typeface="+mn-lt"/>
                <a:cs typeface="+mn-lt"/>
              </a:rPr>
              <a:t> </a:t>
            </a:r>
            <a:r>
              <a:rPr lang="tr-TR" sz="1600" dirty="0" err="1">
                <a:ea typeface="+mn-lt"/>
                <a:cs typeface="+mn-lt"/>
              </a:rPr>
              <a:t>demands</a:t>
            </a:r>
            <a:r>
              <a:rPr lang="tr-TR" sz="1600" dirty="0">
                <a:ea typeface="+mn-lt"/>
                <a:cs typeface="+mn-lt"/>
              </a:rPr>
              <a:t> of </a:t>
            </a:r>
            <a:r>
              <a:rPr lang="tr-TR" sz="1600" dirty="0" err="1">
                <a:ea typeface="+mn-lt"/>
                <a:cs typeface="+mn-lt"/>
              </a:rPr>
              <a:t>clients</a:t>
            </a:r>
            <a:r>
              <a:rPr lang="tr-TR" sz="1600" dirty="0">
                <a:ea typeface="+mn-lt"/>
                <a:cs typeface="+mn-lt"/>
              </a:rPr>
              <a:t> </a:t>
            </a:r>
            <a:r>
              <a:rPr lang="tr-TR" sz="1600" dirty="0" err="1">
                <a:ea typeface="+mn-lt"/>
                <a:cs typeface="+mn-lt"/>
              </a:rPr>
              <a:t>including</a:t>
            </a:r>
            <a:r>
              <a:rPr lang="tr-TR" sz="1600" dirty="0">
                <a:ea typeface="+mn-lt"/>
                <a:cs typeface="+mn-lt"/>
              </a:rPr>
              <a:t>: </a:t>
            </a:r>
            <a:r>
              <a:rPr lang="tr-TR" sz="1600" dirty="0" err="1">
                <a:ea typeface="+mn-lt"/>
                <a:cs typeface="+mn-lt"/>
              </a:rPr>
              <a:t>Costpoint</a:t>
            </a:r>
            <a:r>
              <a:rPr lang="tr-TR" sz="1600" dirty="0">
                <a:ea typeface="+mn-lt"/>
                <a:cs typeface="+mn-lt"/>
              </a:rPr>
              <a:t>, </a:t>
            </a:r>
            <a:r>
              <a:rPr lang="tr-TR" sz="1600" dirty="0" err="1">
                <a:ea typeface="+mn-lt"/>
                <a:cs typeface="+mn-lt"/>
              </a:rPr>
              <a:t>Maconomy</a:t>
            </a:r>
            <a:r>
              <a:rPr lang="tr-TR" sz="1600" dirty="0">
                <a:ea typeface="+mn-lt"/>
                <a:cs typeface="+mn-lt"/>
              </a:rPr>
              <a:t>, </a:t>
            </a:r>
            <a:r>
              <a:rPr lang="tr-TR" sz="1600" dirty="0" err="1">
                <a:ea typeface="+mn-lt"/>
                <a:cs typeface="+mn-lt"/>
              </a:rPr>
              <a:t>Deltek</a:t>
            </a:r>
            <a:r>
              <a:rPr lang="tr-TR" sz="1600" dirty="0">
                <a:ea typeface="+mn-lt"/>
                <a:cs typeface="+mn-lt"/>
              </a:rPr>
              <a:t> </a:t>
            </a:r>
            <a:r>
              <a:rPr lang="tr-TR" sz="1600" dirty="0" err="1">
                <a:ea typeface="+mn-lt"/>
                <a:cs typeface="+mn-lt"/>
              </a:rPr>
              <a:t>for</a:t>
            </a:r>
            <a:r>
              <a:rPr lang="tr-TR" sz="1600" dirty="0">
                <a:ea typeface="+mn-lt"/>
                <a:cs typeface="+mn-lt"/>
              </a:rPr>
              <a:t> Professional Services, </a:t>
            </a:r>
            <a:r>
              <a:rPr lang="tr-TR" sz="1600" dirty="0" err="1">
                <a:ea typeface="+mn-lt"/>
                <a:cs typeface="+mn-lt"/>
              </a:rPr>
              <a:t>Ajera</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Vision</a:t>
            </a:r>
            <a:r>
              <a:rPr lang="tr-TR" sz="1600" dirty="0">
                <a:ea typeface="+mn-lt"/>
                <a:cs typeface="+mn-lt"/>
              </a:rPr>
              <a:t>. </a:t>
            </a:r>
            <a:r>
              <a:rPr lang="tr-TR" sz="1600" dirty="0" err="1">
                <a:ea typeface="+mn-lt"/>
                <a:cs typeface="+mn-lt"/>
              </a:rPr>
              <a:t>Deltek’s</a:t>
            </a:r>
            <a:r>
              <a:rPr lang="tr-TR" sz="1600" dirty="0">
                <a:ea typeface="+mn-lt"/>
                <a:cs typeface="+mn-lt"/>
              </a:rPr>
              <a:t> ERP </a:t>
            </a:r>
            <a:r>
              <a:rPr lang="tr-TR" sz="1600" dirty="0" err="1">
                <a:ea typeface="+mn-lt"/>
                <a:cs typeface="+mn-lt"/>
              </a:rPr>
              <a:t>solutions</a:t>
            </a:r>
            <a:r>
              <a:rPr lang="tr-TR" sz="1600" dirty="0">
                <a:ea typeface="+mn-lt"/>
                <a:cs typeface="+mn-lt"/>
              </a:rPr>
              <a:t> </a:t>
            </a:r>
            <a:r>
              <a:rPr lang="tr-TR" sz="1600" dirty="0" err="1">
                <a:ea typeface="+mn-lt"/>
                <a:cs typeface="+mn-lt"/>
              </a:rPr>
              <a:t>are</a:t>
            </a:r>
            <a:r>
              <a:rPr lang="tr-TR" sz="1600" dirty="0">
                <a:ea typeface="+mn-lt"/>
                <a:cs typeface="+mn-lt"/>
              </a:rPr>
              <a:t> </a:t>
            </a:r>
            <a:r>
              <a:rPr lang="tr-TR" sz="1600" dirty="0" err="1">
                <a:ea typeface="+mn-lt"/>
                <a:cs typeface="+mn-lt"/>
              </a:rPr>
              <a:t>available</a:t>
            </a:r>
            <a:r>
              <a:rPr lang="tr-TR" sz="1600" dirty="0">
                <a:ea typeface="+mn-lt"/>
                <a:cs typeface="+mn-lt"/>
              </a:rPr>
              <a:t> as </a:t>
            </a:r>
            <a:r>
              <a:rPr lang="tr-TR" sz="1600" dirty="0" err="1">
                <a:ea typeface="+mn-lt"/>
                <a:cs typeface="+mn-lt"/>
              </a:rPr>
              <a:t>cloud-based</a:t>
            </a:r>
            <a:r>
              <a:rPr lang="tr-TR" sz="1600" dirty="0">
                <a:ea typeface="+mn-lt"/>
                <a:cs typeface="+mn-lt"/>
              </a:rPr>
              <a:t> </a:t>
            </a:r>
            <a:r>
              <a:rPr lang="tr-TR" sz="1600" dirty="0" err="1">
                <a:ea typeface="+mn-lt"/>
                <a:cs typeface="+mn-lt"/>
              </a:rPr>
              <a:t>and</a:t>
            </a:r>
            <a:r>
              <a:rPr lang="tr-TR" sz="1600" dirty="0">
                <a:ea typeface="+mn-lt"/>
                <a:cs typeface="+mn-lt"/>
              </a:rPr>
              <a:t> on-</a:t>
            </a:r>
            <a:r>
              <a:rPr lang="tr-TR" sz="1600" dirty="0" err="1">
                <a:ea typeface="+mn-lt"/>
                <a:cs typeface="+mn-lt"/>
              </a:rPr>
              <a:t>premise</a:t>
            </a:r>
            <a:r>
              <a:rPr lang="tr-TR" sz="1600" dirty="0">
                <a:ea typeface="+mn-lt"/>
                <a:cs typeface="+mn-lt"/>
              </a:rPr>
              <a:t> </a:t>
            </a:r>
            <a:r>
              <a:rPr lang="tr-TR" sz="1600" dirty="0" err="1">
                <a:ea typeface="+mn-lt"/>
                <a:cs typeface="+mn-lt"/>
              </a:rPr>
              <a:t>systems</a:t>
            </a:r>
            <a:r>
              <a:rPr lang="tr-TR" sz="1600" dirty="0">
                <a:ea typeface="+mn-lt"/>
                <a:cs typeface="+mn-lt"/>
              </a:rPr>
              <a:t>, </a:t>
            </a:r>
            <a:r>
              <a:rPr lang="tr-TR" sz="1600" dirty="0" err="1">
                <a:ea typeface="+mn-lt"/>
                <a:cs typeface="+mn-lt"/>
              </a:rPr>
              <a:t>some</a:t>
            </a:r>
            <a:r>
              <a:rPr lang="tr-TR" sz="1600" dirty="0">
                <a:ea typeface="+mn-lt"/>
                <a:cs typeface="+mn-lt"/>
              </a:rPr>
              <a:t> </a:t>
            </a:r>
            <a:r>
              <a:rPr lang="tr-TR" sz="1600" dirty="0" err="1">
                <a:ea typeface="+mn-lt"/>
                <a:cs typeface="+mn-lt"/>
              </a:rPr>
              <a:t>are</a:t>
            </a:r>
            <a:r>
              <a:rPr lang="tr-TR" sz="1600" dirty="0">
                <a:ea typeface="+mn-lt"/>
                <a:cs typeface="+mn-lt"/>
              </a:rPr>
              <a:t> </a:t>
            </a:r>
            <a:r>
              <a:rPr lang="tr-TR" sz="1600" dirty="0" err="1">
                <a:ea typeface="+mn-lt"/>
                <a:cs typeface="+mn-lt"/>
              </a:rPr>
              <a:t>priced</a:t>
            </a:r>
            <a:r>
              <a:rPr lang="tr-TR" sz="1600" dirty="0">
                <a:ea typeface="+mn-lt"/>
                <a:cs typeface="+mn-lt"/>
              </a:rPr>
              <a:t> on a </a:t>
            </a:r>
            <a:r>
              <a:rPr lang="tr-TR" sz="1600" dirty="0" err="1">
                <a:ea typeface="+mn-lt"/>
                <a:cs typeface="+mn-lt"/>
              </a:rPr>
              <a:t>per</a:t>
            </a:r>
            <a:r>
              <a:rPr lang="tr-TR" sz="1600" dirty="0">
                <a:ea typeface="+mn-lt"/>
                <a:cs typeface="+mn-lt"/>
              </a:rPr>
              <a:t> </a:t>
            </a:r>
            <a:r>
              <a:rPr lang="tr-TR" sz="1600" dirty="0" err="1">
                <a:ea typeface="+mn-lt"/>
                <a:cs typeface="+mn-lt"/>
              </a:rPr>
              <a:t>employee</a:t>
            </a:r>
            <a:r>
              <a:rPr lang="tr-TR" sz="1600" dirty="0">
                <a:ea typeface="+mn-lt"/>
                <a:cs typeface="+mn-lt"/>
              </a:rPr>
              <a:t> </a:t>
            </a:r>
            <a:r>
              <a:rPr lang="tr-TR" sz="1600" dirty="0" err="1">
                <a:ea typeface="+mn-lt"/>
                <a:cs typeface="+mn-lt"/>
              </a:rPr>
              <a:t>per</a:t>
            </a:r>
            <a:r>
              <a:rPr lang="tr-TR" sz="1600" dirty="0">
                <a:ea typeface="+mn-lt"/>
                <a:cs typeface="+mn-lt"/>
              </a:rPr>
              <a:t> </a:t>
            </a:r>
            <a:r>
              <a:rPr lang="tr-TR" sz="1600" dirty="0" err="1">
                <a:ea typeface="+mn-lt"/>
                <a:cs typeface="+mn-lt"/>
              </a:rPr>
              <a:t>month</a:t>
            </a:r>
            <a:r>
              <a:rPr lang="tr-TR" sz="1600" dirty="0">
                <a:ea typeface="+mn-lt"/>
                <a:cs typeface="+mn-lt"/>
              </a:rPr>
              <a:t> </a:t>
            </a:r>
            <a:r>
              <a:rPr lang="tr-TR" sz="1600" dirty="0" err="1">
                <a:ea typeface="+mn-lt"/>
                <a:cs typeface="+mn-lt"/>
              </a:rPr>
              <a:t>basis</a:t>
            </a:r>
            <a:r>
              <a:rPr lang="tr-TR" sz="1600" dirty="0">
                <a:ea typeface="+mn-lt"/>
                <a:cs typeface="+mn-lt"/>
              </a:rPr>
              <a:t>. </a:t>
            </a:r>
            <a:r>
              <a:rPr lang="tr-TR" sz="1600" dirty="0" err="1">
                <a:ea typeface="+mn-lt"/>
                <a:cs typeface="+mn-lt"/>
              </a:rPr>
              <a:t>Chosen</a:t>
            </a:r>
            <a:r>
              <a:rPr lang="tr-TR" sz="1600" dirty="0">
                <a:ea typeface="+mn-lt"/>
                <a:cs typeface="+mn-lt"/>
              </a:rPr>
              <a:t> </a:t>
            </a:r>
            <a:r>
              <a:rPr lang="tr-TR" sz="1600" dirty="0" err="1">
                <a:ea typeface="+mn-lt"/>
                <a:cs typeface="+mn-lt"/>
              </a:rPr>
              <a:t>by</a:t>
            </a:r>
            <a:r>
              <a:rPr lang="tr-TR" sz="1600" dirty="0">
                <a:ea typeface="+mn-lt"/>
                <a:cs typeface="+mn-lt"/>
              </a:rPr>
              <a:t> </a:t>
            </a:r>
            <a:r>
              <a:rPr lang="tr-TR" sz="1600" dirty="0" err="1">
                <a:ea typeface="+mn-lt"/>
                <a:cs typeface="+mn-lt"/>
              </a:rPr>
              <a:t>more</a:t>
            </a:r>
            <a:r>
              <a:rPr lang="tr-TR" sz="1600" dirty="0">
                <a:ea typeface="+mn-lt"/>
                <a:cs typeface="+mn-lt"/>
              </a:rPr>
              <a:t> </a:t>
            </a:r>
            <a:r>
              <a:rPr lang="tr-TR" sz="1600" dirty="0" err="1">
                <a:ea typeface="+mn-lt"/>
                <a:cs typeface="+mn-lt"/>
              </a:rPr>
              <a:t>than</a:t>
            </a:r>
            <a:r>
              <a:rPr lang="tr-TR" sz="1600" dirty="0">
                <a:ea typeface="+mn-lt"/>
                <a:cs typeface="+mn-lt"/>
              </a:rPr>
              <a:t> 20,000 </a:t>
            </a:r>
            <a:r>
              <a:rPr lang="tr-TR" sz="1600" dirty="0" err="1">
                <a:ea typeface="+mn-lt"/>
                <a:cs typeface="+mn-lt"/>
              </a:rPr>
              <a:t>organizations</a:t>
            </a:r>
            <a:r>
              <a:rPr lang="tr-TR" sz="1600" dirty="0">
                <a:ea typeface="+mn-lt"/>
                <a:cs typeface="+mn-lt"/>
              </a:rPr>
              <a:t> as </a:t>
            </a:r>
            <a:r>
              <a:rPr lang="tr-TR" sz="1600" dirty="0" err="1">
                <a:ea typeface="+mn-lt"/>
                <a:cs typeface="+mn-lt"/>
              </a:rPr>
              <a:t>the</a:t>
            </a:r>
            <a:r>
              <a:rPr lang="tr-TR" sz="1600" dirty="0">
                <a:ea typeface="+mn-lt"/>
                <a:cs typeface="+mn-lt"/>
              </a:rPr>
              <a:t> engine </a:t>
            </a:r>
            <a:r>
              <a:rPr lang="tr-TR" sz="1600" dirty="0" err="1">
                <a:ea typeface="+mn-lt"/>
                <a:cs typeface="+mn-lt"/>
              </a:rPr>
              <a:t>upon</a:t>
            </a:r>
            <a:r>
              <a:rPr lang="tr-TR" sz="1600" dirty="0">
                <a:ea typeface="+mn-lt"/>
                <a:cs typeface="+mn-lt"/>
              </a:rPr>
              <a:t> </a:t>
            </a:r>
            <a:r>
              <a:rPr lang="tr-TR" sz="1600" dirty="0" err="1">
                <a:ea typeface="+mn-lt"/>
                <a:cs typeface="+mn-lt"/>
              </a:rPr>
              <a:t>which</a:t>
            </a:r>
            <a:r>
              <a:rPr lang="tr-TR" sz="1600" dirty="0">
                <a:ea typeface="+mn-lt"/>
                <a:cs typeface="+mn-lt"/>
              </a:rPr>
              <a:t> </a:t>
            </a:r>
            <a:r>
              <a:rPr lang="tr-TR" sz="1600" dirty="0" err="1">
                <a:ea typeface="+mn-lt"/>
                <a:cs typeface="+mn-lt"/>
              </a:rPr>
              <a:t>to</a:t>
            </a:r>
            <a:r>
              <a:rPr lang="tr-TR" sz="1600" dirty="0">
                <a:ea typeface="+mn-lt"/>
                <a:cs typeface="+mn-lt"/>
              </a:rPr>
              <a:t> </a:t>
            </a:r>
            <a:r>
              <a:rPr lang="tr-TR" sz="1600" dirty="0" err="1">
                <a:ea typeface="+mn-lt"/>
                <a:cs typeface="+mn-lt"/>
              </a:rPr>
              <a:t>power</a:t>
            </a:r>
            <a:r>
              <a:rPr lang="tr-TR" sz="1600" dirty="0">
                <a:ea typeface="+mn-lt"/>
                <a:cs typeface="+mn-lt"/>
              </a:rPr>
              <a:t> </a:t>
            </a:r>
            <a:r>
              <a:rPr lang="tr-TR" sz="1600" dirty="0" err="1">
                <a:ea typeface="+mn-lt"/>
                <a:cs typeface="+mn-lt"/>
              </a:rPr>
              <a:t>their</a:t>
            </a:r>
            <a:r>
              <a:rPr lang="tr-TR" sz="1600" dirty="0">
                <a:ea typeface="+mn-lt"/>
                <a:cs typeface="+mn-lt"/>
              </a:rPr>
              <a:t> </a:t>
            </a:r>
            <a:r>
              <a:rPr lang="tr-TR" sz="1600" dirty="0" err="1">
                <a:ea typeface="+mn-lt"/>
                <a:cs typeface="+mn-lt"/>
              </a:rPr>
              <a:t>business</a:t>
            </a:r>
            <a:r>
              <a:rPr lang="tr-TR" sz="1600" dirty="0">
                <a:ea typeface="+mn-lt"/>
                <a:cs typeface="+mn-lt"/>
              </a:rPr>
              <a:t>, </a:t>
            </a:r>
            <a:r>
              <a:rPr lang="tr-TR" sz="1600" dirty="0" err="1">
                <a:ea typeface="+mn-lt"/>
                <a:cs typeface="+mn-lt"/>
              </a:rPr>
              <a:t>Deltek’s</a:t>
            </a:r>
            <a:r>
              <a:rPr lang="tr-TR" sz="1600" dirty="0">
                <a:ea typeface="+mn-lt"/>
                <a:cs typeface="+mn-lt"/>
              </a:rPr>
              <a:t> Project ERP </a:t>
            </a:r>
            <a:r>
              <a:rPr lang="tr-TR" sz="1600" dirty="0" err="1">
                <a:ea typeface="+mn-lt"/>
                <a:cs typeface="+mn-lt"/>
              </a:rPr>
              <a:t>solutions</a:t>
            </a:r>
            <a:r>
              <a:rPr lang="tr-TR" sz="1600" dirty="0">
                <a:ea typeface="+mn-lt"/>
                <a:cs typeface="+mn-lt"/>
              </a:rPr>
              <a:t> </a:t>
            </a:r>
            <a:r>
              <a:rPr lang="tr-TR" sz="1600" dirty="0" err="1">
                <a:ea typeface="+mn-lt"/>
                <a:cs typeface="+mn-lt"/>
              </a:rPr>
              <a:t>are</a:t>
            </a:r>
            <a:r>
              <a:rPr lang="tr-TR" sz="1600" dirty="0">
                <a:ea typeface="+mn-lt"/>
                <a:cs typeface="+mn-lt"/>
              </a:rPr>
              <a:t> </a:t>
            </a:r>
            <a:r>
              <a:rPr lang="tr-TR" sz="1600" dirty="0" err="1">
                <a:ea typeface="+mn-lt"/>
                <a:cs typeface="+mn-lt"/>
              </a:rPr>
              <a:t>built</a:t>
            </a:r>
            <a:r>
              <a:rPr lang="tr-TR" sz="1600" dirty="0">
                <a:ea typeface="+mn-lt"/>
                <a:cs typeface="+mn-lt"/>
              </a:rPr>
              <a:t> </a:t>
            </a:r>
            <a:r>
              <a:rPr lang="tr-TR" sz="1600" dirty="0" err="1">
                <a:ea typeface="+mn-lt"/>
                <a:cs typeface="+mn-lt"/>
              </a:rPr>
              <a:t>to</a:t>
            </a:r>
            <a:r>
              <a:rPr lang="tr-TR" sz="1600" dirty="0">
                <a:ea typeface="+mn-lt"/>
                <a:cs typeface="+mn-lt"/>
              </a:rPr>
              <a:t> </a:t>
            </a:r>
            <a:r>
              <a:rPr lang="tr-TR" sz="1600" dirty="0" err="1">
                <a:ea typeface="+mn-lt"/>
                <a:cs typeface="+mn-lt"/>
              </a:rPr>
              <a:t>help</a:t>
            </a:r>
            <a:r>
              <a:rPr lang="tr-TR" sz="1600" dirty="0">
                <a:ea typeface="+mn-lt"/>
                <a:cs typeface="+mn-lt"/>
              </a:rPr>
              <a:t> </a:t>
            </a:r>
            <a:r>
              <a:rPr lang="tr-TR" sz="1600" dirty="0" err="1">
                <a:ea typeface="+mn-lt"/>
                <a:cs typeface="+mn-lt"/>
              </a:rPr>
              <a:t>efficiently</a:t>
            </a:r>
            <a:r>
              <a:rPr lang="tr-TR" sz="1600" dirty="0">
                <a:ea typeface="+mn-lt"/>
                <a:cs typeface="+mn-lt"/>
              </a:rPr>
              <a:t> </a:t>
            </a:r>
            <a:r>
              <a:rPr lang="tr-TR" sz="1600" dirty="0" err="1">
                <a:ea typeface="+mn-lt"/>
                <a:cs typeface="+mn-lt"/>
              </a:rPr>
              <a:t>manage</a:t>
            </a:r>
            <a:r>
              <a:rPr lang="tr-TR" sz="1600" dirty="0">
                <a:ea typeface="+mn-lt"/>
                <a:cs typeface="+mn-lt"/>
              </a:rPr>
              <a:t> </a:t>
            </a:r>
            <a:r>
              <a:rPr lang="tr-TR" sz="1600" dirty="0" err="1">
                <a:ea typeface="+mn-lt"/>
                <a:cs typeface="+mn-lt"/>
              </a:rPr>
              <a:t>resources</a:t>
            </a:r>
            <a:r>
              <a:rPr lang="tr-TR" sz="1600" dirty="0">
                <a:ea typeface="+mn-lt"/>
                <a:cs typeface="+mn-lt"/>
              </a:rPr>
              <a:t>, </a:t>
            </a:r>
            <a:r>
              <a:rPr lang="tr-TR" sz="1600" dirty="0" err="1">
                <a:ea typeface="+mn-lt"/>
                <a:cs typeface="+mn-lt"/>
              </a:rPr>
              <a:t>better</a:t>
            </a:r>
            <a:r>
              <a:rPr lang="tr-TR" sz="1600" dirty="0">
                <a:ea typeface="+mn-lt"/>
                <a:cs typeface="+mn-lt"/>
              </a:rPr>
              <a:t> service </a:t>
            </a:r>
            <a:r>
              <a:rPr lang="tr-TR" sz="1600" dirty="0" err="1">
                <a:ea typeface="+mn-lt"/>
                <a:cs typeface="+mn-lt"/>
              </a:rPr>
              <a:t>clients</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grow</a:t>
            </a:r>
            <a:r>
              <a:rPr lang="tr-TR" sz="1600" dirty="0">
                <a:ea typeface="+mn-lt"/>
                <a:cs typeface="+mn-lt"/>
              </a:rPr>
              <a:t> </a:t>
            </a:r>
            <a:r>
              <a:rPr lang="tr-TR" sz="1600" dirty="0" err="1">
                <a:ea typeface="+mn-lt"/>
                <a:cs typeface="+mn-lt"/>
              </a:rPr>
              <a:t>profitability</a:t>
            </a:r>
            <a:r>
              <a:rPr lang="tr-TR" sz="1600" dirty="0">
                <a:ea typeface="+mn-lt"/>
                <a:cs typeface="+mn-lt"/>
              </a:rPr>
              <a:t> </a:t>
            </a:r>
            <a:r>
              <a:rPr lang="tr-TR" sz="1600" dirty="0" err="1">
                <a:ea typeface="+mn-lt"/>
                <a:cs typeface="+mn-lt"/>
              </a:rPr>
              <a:t>for</a:t>
            </a:r>
            <a:r>
              <a:rPr lang="tr-TR" sz="1600" dirty="0">
                <a:ea typeface="+mn-lt"/>
                <a:cs typeface="+mn-lt"/>
              </a:rPr>
              <a:t> </a:t>
            </a:r>
            <a:r>
              <a:rPr lang="tr-TR" sz="1600" dirty="0" err="1">
                <a:ea typeface="+mn-lt"/>
                <a:cs typeface="+mn-lt"/>
              </a:rPr>
              <a:t>firms</a:t>
            </a:r>
            <a:r>
              <a:rPr lang="tr-TR" sz="1600" dirty="0">
                <a:ea typeface="+mn-lt"/>
                <a:cs typeface="+mn-lt"/>
              </a:rPr>
              <a:t> of </a:t>
            </a:r>
            <a:r>
              <a:rPr lang="tr-TR" sz="1600" dirty="0" err="1">
                <a:ea typeface="+mn-lt"/>
                <a:cs typeface="+mn-lt"/>
              </a:rPr>
              <a:t>any</a:t>
            </a:r>
            <a:r>
              <a:rPr lang="tr-TR" sz="1600" dirty="0">
                <a:ea typeface="+mn-lt"/>
                <a:cs typeface="+mn-lt"/>
              </a:rPr>
              <a:t> size. With </a:t>
            </a:r>
            <a:r>
              <a:rPr lang="tr-TR" sz="1600" dirty="0" err="1">
                <a:ea typeface="+mn-lt"/>
                <a:cs typeface="+mn-lt"/>
              </a:rPr>
              <a:t>Deltek</a:t>
            </a:r>
            <a:r>
              <a:rPr lang="tr-TR" sz="1600" dirty="0">
                <a:ea typeface="+mn-lt"/>
                <a:cs typeface="+mn-lt"/>
              </a:rPr>
              <a:t> ERP, </a:t>
            </a:r>
            <a:r>
              <a:rPr lang="tr-TR" sz="1600" dirty="0" err="1">
                <a:ea typeface="+mn-lt"/>
                <a:cs typeface="+mn-lt"/>
              </a:rPr>
              <a:t>you</a:t>
            </a:r>
            <a:r>
              <a:rPr lang="tr-TR" sz="1600" dirty="0">
                <a:ea typeface="+mn-lt"/>
                <a:cs typeface="+mn-lt"/>
              </a:rPr>
              <a:t> can </a:t>
            </a:r>
            <a:r>
              <a:rPr lang="tr-TR" sz="1600" dirty="0" err="1">
                <a:ea typeface="+mn-lt"/>
                <a:cs typeface="+mn-lt"/>
              </a:rPr>
              <a:t>develop</a:t>
            </a:r>
            <a:r>
              <a:rPr lang="tr-TR" sz="1600" dirty="0">
                <a:ea typeface="+mn-lt"/>
                <a:cs typeface="+mn-lt"/>
              </a:rPr>
              <a:t> </a:t>
            </a:r>
            <a:r>
              <a:rPr lang="tr-TR" sz="1600" dirty="0" err="1">
                <a:ea typeface="+mn-lt"/>
                <a:cs typeface="+mn-lt"/>
              </a:rPr>
              <a:t>new</a:t>
            </a:r>
            <a:r>
              <a:rPr lang="tr-TR" sz="1600" dirty="0">
                <a:ea typeface="+mn-lt"/>
                <a:cs typeface="+mn-lt"/>
              </a:rPr>
              <a:t> </a:t>
            </a:r>
            <a:r>
              <a:rPr lang="tr-TR" sz="1600" dirty="0" err="1">
                <a:ea typeface="+mn-lt"/>
                <a:cs typeface="+mn-lt"/>
              </a:rPr>
              <a:t>business</a:t>
            </a:r>
            <a:r>
              <a:rPr lang="tr-TR" sz="1600" dirty="0">
                <a:ea typeface="+mn-lt"/>
                <a:cs typeface="+mn-lt"/>
              </a:rPr>
              <a:t> with a </a:t>
            </a:r>
            <a:r>
              <a:rPr lang="tr-TR" sz="1600" dirty="0" err="1">
                <a:ea typeface="+mn-lt"/>
                <a:cs typeface="+mn-lt"/>
              </a:rPr>
              <a:t>clear</a:t>
            </a:r>
            <a:r>
              <a:rPr lang="tr-TR" sz="1600" dirty="0">
                <a:ea typeface="+mn-lt"/>
                <a:cs typeface="+mn-lt"/>
              </a:rPr>
              <a:t> </a:t>
            </a:r>
            <a:r>
              <a:rPr lang="tr-TR" sz="1600" dirty="0" err="1">
                <a:ea typeface="+mn-lt"/>
                <a:cs typeface="+mn-lt"/>
              </a:rPr>
              <a:t>overview</a:t>
            </a:r>
            <a:r>
              <a:rPr lang="tr-TR" sz="1600" dirty="0">
                <a:ea typeface="+mn-lt"/>
                <a:cs typeface="+mn-lt"/>
              </a:rPr>
              <a:t> of </a:t>
            </a:r>
            <a:r>
              <a:rPr lang="tr-TR" sz="1600" dirty="0" err="1">
                <a:ea typeface="+mn-lt"/>
                <a:cs typeface="+mn-lt"/>
              </a:rPr>
              <a:t>your</a:t>
            </a:r>
            <a:r>
              <a:rPr lang="tr-TR" sz="1600" dirty="0">
                <a:ea typeface="+mn-lt"/>
                <a:cs typeface="+mn-lt"/>
              </a:rPr>
              <a:t> </a:t>
            </a:r>
            <a:r>
              <a:rPr lang="tr-TR" sz="1600" dirty="0" err="1">
                <a:ea typeface="+mn-lt"/>
                <a:cs typeface="+mn-lt"/>
              </a:rPr>
              <a:t>pipeline</a:t>
            </a:r>
            <a:r>
              <a:rPr lang="tr-TR" sz="1600" dirty="0">
                <a:ea typeface="+mn-lt"/>
                <a:cs typeface="+mn-lt"/>
              </a:rPr>
              <a:t>, </a:t>
            </a:r>
            <a:r>
              <a:rPr lang="tr-TR" sz="1600" dirty="0" err="1">
                <a:ea typeface="+mn-lt"/>
                <a:cs typeface="+mn-lt"/>
              </a:rPr>
              <a:t>scope</a:t>
            </a:r>
            <a:r>
              <a:rPr lang="tr-TR" sz="1600" dirty="0">
                <a:ea typeface="+mn-lt"/>
                <a:cs typeface="+mn-lt"/>
              </a:rPr>
              <a:t> </a:t>
            </a:r>
            <a:r>
              <a:rPr lang="tr-TR" sz="1600" dirty="0" err="1">
                <a:ea typeface="+mn-lt"/>
                <a:cs typeface="+mn-lt"/>
              </a:rPr>
              <a:t>new</a:t>
            </a:r>
            <a:r>
              <a:rPr lang="tr-TR" sz="1600" dirty="0">
                <a:ea typeface="+mn-lt"/>
                <a:cs typeface="+mn-lt"/>
              </a:rPr>
              <a:t> </a:t>
            </a:r>
            <a:r>
              <a:rPr lang="tr-TR" sz="1600" dirty="0" err="1">
                <a:ea typeface="+mn-lt"/>
                <a:cs typeface="+mn-lt"/>
              </a:rPr>
              <a:t>projects</a:t>
            </a:r>
            <a:r>
              <a:rPr lang="tr-TR" sz="1600" dirty="0">
                <a:ea typeface="+mn-lt"/>
                <a:cs typeface="+mn-lt"/>
              </a:rPr>
              <a:t> </a:t>
            </a:r>
            <a:r>
              <a:rPr lang="tr-TR" sz="1600" dirty="0" err="1">
                <a:ea typeface="+mn-lt"/>
                <a:cs typeface="+mn-lt"/>
              </a:rPr>
              <a:t>accurately</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control</a:t>
            </a:r>
            <a:r>
              <a:rPr lang="tr-TR" sz="1600" dirty="0">
                <a:ea typeface="+mn-lt"/>
                <a:cs typeface="+mn-lt"/>
              </a:rPr>
              <a:t> </a:t>
            </a:r>
            <a:r>
              <a:rPr lang="tr-TR" sz="1600" dirty="0" err="1">
                <a:ea typeface="+mn-lt"/>
                <a:cs typeface="+mn-lt"/>
              </a:rPr>
              <a:t>finances</a:t>
            </a:r>
            <a:r>
              <a:rPr lang="tr-TR" sz="1600" dirty="0">
                <a:ea typeface="+mn-lt"/>
                <a:cs typeface="+mn-lt"/>
              </a:rPr>
              <a:t> with </a:t>
            </a:r>
            <a:r>
              <a:rPr lang="tr-TR" sz="1600" dirty="0" err="1">
                <a:ea typeface="+mn-lt"/>
                <a:cs typeface="+mn-lt"/>
              </a:rPr>
              <a:t>multi-company</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multi-currency</a:t>
            </a:r>
            <a:r>
              <a:rPr lang="tr-TR" sz="1600" dirty="0">
                <a:ea typeface="+mn-lt"/>
                <a:cs typeface="+mn-lt"/>
              </a:rPr>
              <a:t> </a:t>
            </a:r>
            <a:r>
              <a:rPr lang="tr-TR" sz="1600" dirty="0" err="1">
                <a:ea typeface="+mn-lt"/>
                <a:cs typeface="+mn-lt"/>
              </a:rPr>
              <a:t>project</a:t>
            </a:r>
            <a:r>
              <a:rPr lang="tr-TR" sz="1600" dirty="0">
                <a:ea typeface="+mn-lt"/>
                <a:cs typeface="+mn-lt"/>
              </a:rPr>
              <a:t> </a:t>
            </a:r>
            <a:r>
              <a:rPr lang="tr-TR" sz="1600" dirty="0" err="1">
                <a:ea typeface="+mn-lt"/>
                <a:cs typeface="+mn-lt"/>
              </a:rPr>
              <a:t>accounting</a:t>
            </a:r>
            <a:r>
              <a:rPr lang="tr-TR" sz="1600" dirty="0">
                <a:ea typeface="+mn-lt"/>
                <a:cs typeface="+mn-lt"/>
              </a:rPr>
              <a:t> </a:t>
            </a:r>
            <a:r>
              <a:rPr lang="tr-TR" sz="1600" dirty="0" err="1">
                <a:ea typeface="+mn-lt"/>
                <a:cs typeface="+mn-lt"/>
              </a:rPr>
              <a:t>and</a:t>
            </a:r>
            <a:r>
              <a:rPr lang="tr-TR" sz="1600" dirty="0">
                <a:ea typeface="+mn-lt"/>
                <a:cs typeface="+mn-lt"/>
              </a:rPr>
              <a:t> </a:t>
            </a:r>
            <a:r>
              <a:rPr lang="tr-TR" sz="1600" dirty="0" err="1">
                <a:ea typeface="+mn-lt"/>
                <a:cs typeface="+mn-lt"/>
              </a:rPr>
              <a:t>full</a:t>
            </a:r>
            <a:r>
              <a:rPr lang="tr-TR" sz="1600" dirty="0">
                <a:ea typeface="+mn-lt"/>
                <a:cs typeface="+mn-lt"/>
              </a:rPr>
              <a:t> general </a:t>
            </a:r>
            <a:r>
              <a:rPr lang="tr-TR" sz="1600" dirty="0" err="1">
                <a:ea typeface="+mn-lt"/>
                <a:cs typeface="+mn-lt"/>
              </a:rPr>
              <a:t>ledger</a:t>
            </a:r>
            <a:r>
              <a:rPr lang="tr-TR" sz="1600" dirty="0">
                <a:ea typeface="+mn-lt"/>
                <a:cs typeface="+mn-lt"/>
              </a:rPr>
              <a:t>.</a:t>
            </a:r>
            <a:endParaRPr lang="tr-TR" sz="1600" dirty="0"/>
          </a:p>
        </p:txBody>
      </p:sp>
      <p:sp>
        <p:nvSpPr>
          <p:cNvPr id="9"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1"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4" name="Resim 4" descr="çizim içeren bir resim&#10;&#10;Çok yüksek güvenilirlikle oluşturulmuş açıklama">
            <a:extLst>
              <a:ext uri="{FF2B5EF4-FFF2-40B4-BE49-F238E27FC236}">
                <a16:creationId xmlns:a16="http://schemas.microsoft.com/office/drawing/2014/main" id="{57BB68E7-D056-4961-8259-2DFDE1E143A9}"/>
              </a:ext>
            </a:extLst>
          </p:cNvPr>
          <p:cNvPicPr>
            <a:picLocks noChangeAspect="1"/>
          </p:cNvPicPr>
          <p:nvPr/>
        </p:nvPicPr>
        <p:blipFill>
          <a:blip r:embed="rId2"/>
          <a:stretch>
            <a:fillRect/>
          </a:stretch>
        </p:blipFill>
        <p:spPr>
          <a:xfrm>
            <a:off x="8151962" y="3653222"/>
            <a:ext cx="2542433" cy="1271216"/>
          </a:xfrm>
          <a:prstGeom prst="rect">
            <a:avLst/>
          </a:prstGeom>
        </p:spPr>
      </p:pic>
    </p:spTree>
    <p:extLst>
      <p:ext uri="{BB962C8B-B14F-4D97-AF65-F5344CB8AC3E}">
        <p14:creationId xmlns:p14="http://schemas.microsoft.com/office/powerpoint/2010/main" val="809801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0565006-7AEC-44AE-83EA-8D5A5FD9E750}"/>
              </a:ext>
            </a:extLst>
          </p:cNvPr>
          <p:cNvSpPr>
            <a:spLocks noGrp="1"/>
          </p:cNvSpPr>
          <p:nvPr>
            <p:ph idx="1"/>
          </p:nvPr>
        </p:nvSpPr>
        <p:spPr>
          <a:xfrm>
            <a:off x="1136429" y="1509487"/>
            <a:ext cx="6467867" cy="3773713"/>
          </a:xfrm>
        </p:spPr>
        <p:txBody>
          <a:bodyPr vert="horz" lIns="0" tIns="45720" rIns="0" bIns="45720" rtlCol="0" anchor="ctr">
            <a:normAutofit/>
          </a:bodyPr>
          <a:lstStyle/>
          <a:p>
            <a:r>
              <a:rPr lang="tr-TR" sz="2000" dirty="0" err="1">
                <a:ea typeface="+mn-lt"/>
                <a:cs typeface="+mn-lt"/>
              </a:rPr>
              <a:t>Epicor</a:t>
            </a:r>
            <a:r>
              <a:rPr lang="tr-TR" sz="2000" dirty="0">
                <a:ea typeface="+mn-lt"/>
                <a:cs typeface="+mn-lt"/>
              </a:rPr>
              <a:t> </a:t>
            </a:r>
            <a:r>
              <a:rPr lang="tr-TR" sz="2000" dirty="0" err="1">
                <a:ea typeface="+mn-lt"/>
                <a:cs typeface="+mn-lt"/>
              </a:rPr>
              <a:t>looks</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help</a:t>
            </a:r>
            <a:r>
              <a:rPr lang="tr-TR" sz="2000" dirty="0">
                <a:ea typeface="+mn-lt"/>
                <a:cs typeface="+mn-lt"/>
              </a:rPr>
              <a:t> </a:t>
            </a:r>
            <a:r>
              <a:rPr lang="tr-TR" sz="2000" dirty="0" err="1">
                <a:ea typeface="+mn-lt"/>
                <a:cs typeface="+mn-lt"/>
              </a:rPr>
              <a:t>organizations</a:t>
            </a:r>
            <a:r>
              <a:rPr lang="tr-TR" sz="2000" dirty="0">
                <a:ea typeface="+mn-lt"/>
                <a:cs typeface="+mn-lt"/>
              </a:rPr>
              <a:t> </a:t>
            </a:r>
            <a:r>
              <a:rPr lang="tr-TR" sz="2000" dirty="0" err="1">
                <a:ea typeface="+mn-lt"/>
                <a:cs typeface="+mn-lt"/>
              </a:rPr>
              <a:t>take</a:t>
            </a:r>
            <a:r>
              <a:rPr lang="tr-TR" sz="2000" dirty="0">
                <a:ea typeface="+mn-lt"/>
                <a:cs typeface="+mn-lt"/>
              </a:rPr>
              <a:t> </a:t>
            </a:r>
            <a:r>
              <a:rPr lang="tr-TR" sz="2000" dirty="0" err="1">
                <a:ea typeface="+mn-lt"/>
                <a:cs typeface="+mn-lt"/>
              </a:rPr>
              <a:t>advantage</a:t>
            </a:r>
            <a:r>
              <a:rPr lang="tr-TR" sz="2000" dirty="0">
                <a:ea typeface="+mn-lt"/>
                <a:cs typeface="+mn-lt"/>
              </a:rPr>
              <a:t> of </a:t>
            </a:r>
            <a:r>
              <a:rPr lang="tr-TR" sz="2000" dirty="0" err="1">
                <a:ea typeface="+mn-lt"/>
                <a:cs typeface="+mn-lt"/>
              </a:rPr>
              <a:t>economic</a:t>
            </a:r>
            <a:r>
              <a:rPr lang="tr-TR" sz="2000" dirty="0">
                <a:ea typeface="+mn-lt"/>
                <a:cs typeface="+mn-lt"/>
              </a:rPr>
              <a:t> </a:t>
            </a:r>
            <a:r>
              <a:rPr lang="tr-TR" sz="2000" dirty="0" err="1">
                <a:ea typeface="+mn-lt"/>
                <a:cs typeface="+mn-lt"/>
              </a:rPr>
              <a:t>changes</a:t>
            </a:r>
            <a:r>
              <a:rPr lang="tr-TR" sz="2000" dirty="0">
                <a:ea typeface="+mn-lt"/>
                <a:cs typeface="+mn-lt"/>
              </a:rPr>
              <a:t> with </a:t>
            </a:r>
            <a:r>
              <a:rPr lang="tr-TR" sz="2000" dirty="0" err="1">
                <a:ea typeface="+mn-lt"/>
                <a:cs typeface="+mn-lt"/>
              </a:rPr>
              <a:t>its</a:t>
            </a:r>
            <a:r>
              <a:rPr lang="tr-TR" sz="2000" dirty="0">
                <a:ea typeface="+mn-lt"/>
                <a:cs typeface="+mn-lt"/>
              </a:rPr>
              <a:t> ERP </a:t>
            </a:r>
            <a:r>
              <a:rPr lang="tr-TR" sz="2000" dirty="0" err="1">
                <a:ea typeface="+mn-lt"/>
                <a:cs typeface="+mn-lt"/>
              </a:rPr>
              <a:t>solutions</a:t>
            </a:r>
            <a:r>
              <a:rPr lang="tr-TR" sz="2000" dirty="0">
                <a:ea typeface="+mn-lt"/>
                <a:cs typeface="+mn-lt"/>
              </a:rPr>
              <a:t> </a:t>
            </a:r>
            <a:r>
              <a:rPr lang="tr-TR" sz="2000" dirty="0" err="1">
                <a:ea typeface="+mn-lt"/>
                <a:cs typeface="+mn-lt"/>
              </a:rPr>
              <a:t>suite</a:t>
            </a:r>
            <a:r>
              <a:rPr lang="tr-TR" sz="2000" dirty="0">
                <a:ea typeface="+mn-lt"/>
                <a:cs typeface="+mn-lt"/>
              </a:rPr>
              <a:t>. </a:t>
            </a:r>
            <a:r>
              <a:rPr lang="tr-TR" sz="2000" dirty="0" err="1">
                <a:ea typeface="+mn-lt"/>
                <a:cs typeface="+mn-lt"/>
              </a:rPr>
              <a:t>Epicor’s</a:t>
            </a:r>
            <a:r>
              <a:rPr lang="tr-TR" sz="2000" dirty="0">
                <a:ea typeface="+mn-lt"/>
                <a:cs typeface="+mn-lt"/>
              </a:rPr>
              <a:t> ERP </a:t>
            </a:r>
            <a:r>
              <a:rPr lang="tr-TR" sz="2000" dirty="0" err="1">
                <a:ea typeface="+mn-lt"/>
                <a:cs typeface="+mn-lt"/>
              </a:rPr>
              <a:t>solution</a:t>
            </a:r>
            <a:r>
              <a:rPr lang="tr-TR" sz="2000" dirty="0">
                <a:ea typeface="+mn-lt"/>
                <a:cs typeface="+mn-lt"/>
              </a:rPr>
              <a:t> is a global </a:t>
            </a:r>
            <a:r>
              <a:rPr lang="tr-TR" sz="2000" dirty="0" err="1">
                <a:ea typeface="+mn-lt"/>
                <a:cs typeface="+mn-lt"/>
              </a:rPr>
              <a:t>resource</a:t>
            </a:r>
            <a:r>
              <a:rPr lang="tr-TR" sz="2000" dirty="0">
                <a:ea typeface="+mn-lt"/>
                <a:cs typeface="+mn-lt"/>
              </a:rPr>
              <a:t> </a:t>
            </a:r>
            <a:r>
              <a:rPr lang="tr-TR" sz="2000" dirty="0" err="1">
                <a:ea typeface="+mn-lt"/>
                <a:cs typeface="+mn-lt"/>
              </a:rPr>
              <a:t>planning</a:t>
            </a:r>
            <a:r>
              <a:rPr lang="tr-TR" sz="2000" dirty="0">
                <a:ea typeface="+mn-lt"/>
                <a:cs typeface="+mn-lt"/>
              </a:rPr>
              <a:t> platform </a:t>
            </a:r>
            <a:r>
              <a:rPr lang="tr-TR" sz="2000" dirty="0" err="1">
                <a:ea typeface="+mn-lt"/>
                <a:cs typeface="+mn-lt"/>
              </a:rPr>
              <a:t>that</a:t>
            </a:r>
            <a:r>
              <a:rPr lang="tr-TR" sz="2000" dirty="0">
                <a:ea typeface="+mn-lt"/>
                <a:cs typeface="+mn-lt"/>
              </a:rPr>
              <a:t> </a:t>
            </a:r>
            <a:r>
              <a:rPr lang="tr-TR" sz="2000" dirty="0" err="1">
                <a:ea typeface="+mn-lt"/>
                <a:cs typeface="+mn-lt"/>
              </a:rPr>
              <a:t>provides</a:t>
            </a:r>
            <a:r>
              <a:rPr lang="tr-TR" sz="2000" dirty="0">
                <a:ea typeface="+mn-lt"/>
                <a:cs typeface="+mn-lt"/>
              </a:rPr>
              <a:t> </a:t>
            </a:r>
            <a:r>
              <a:rPr lang="tr-TR" sz="2000" dirty="0" err="1">
                <a:ea typeface="+mn-lt"/>
                <a:cs typeface="+mn-lt"/>
              </a:rPr>
              <a:t>choice</a:t>
            </a:r>
            <a:r>
              <a:rPr lang="tr-TR" sz="2000" dirty="0">
                <a:ea typeface="+mn-lt"/>
                <a:cs typeface="+mn-lt"/>
              </a:rPr>
              <a:t>, </a:t>
            </a:r>
            <a:r>
              <a:rPr lang="tr-TR" sz="2000" dirty="0" err="1">
                <a:ea typeface="+mn-lt"/>
                <a:cs typeface="+mn-lt"/>
              </a:rPr>
              <a:t>flexibility</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agility</a:t>
            </a:r>
            <a:r>
              <a:rPr lang="tr-TR" sz="2000" dirty="0">
                <a:ea typeface="+mn-lt"/>
                <a:cs typeface="+mn-lt"/>
              </a:rPr>
              <a:t> </a:t>
            </a:r>
            <a:r>
              <a:rPr lang="tr-TR" sz="2000" dirty="0" err="1">
                <a:ea typeface="+mn-lt"/>
                <a:cs typeface="+mn-lt"/>
              </a:rPr>
              <a:t>to</a:t>
            </a:r>
            <a:r>
              <a:rPr lang="tr-TR" sz="2000" dirty="0">
                <a:ea typeface="+mn-lt"/>
                <a:cs typeface="+mn-lt"/>
              </a:rPr>
              <a:t> </a:t>
            </a:r>
            <a:r>
              <a:rPr lang="tr-TR" sz="2000" dirty="0" err="1">
                <a:ea typeface="+mn-lt"/>
                <a:cs typeface="+mn-lt"/>
              </a:rPr>
              <a:t>promote</a:t>
            </a:r>
            <a:r>
              <a:rPr lang="tr-TR" sz="2000" dirty="0">
                <a:ea typeface="+mn-lt"/>
                <a:cs typeface="+mn-lt"/>
              </a:rPr>
              <a:t> </a:t>
            </a:r>
            <a:r>
              <a:rPr lang="tr-TR" sz="2000" dirty="0" err="1">
                <a:ea typeface="+mn-lt"/>
                <a:cs typeface="+mn-lt"/>
              </a:rPr>
              <a:t>growth</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opportunity</a:t>
            </a:r>
            <a:r>
              <a:rPr lang="tr-TR" sz="2000" dirty="0">
                <a:ea typeface="+mn-lt"/>
                <a:cs typeface="+mn-lt"/>
              </a:rPr>
              <a:t>. </a:t>
            </a:r>
            <a:r>
              <a:rPr lang="tr-TR" sz="2000" dirty="0" err="1">
                <a:ea typeface="+mn-lt"/>
                <a:cs typeface="+mn-lt"/>
              </a:rPr>
              <a:t>The</a:t>
            </a:r>
            <a:r>
              <a:rPr lang="tr-TR" sz="2000" dirty="0">
                <a:ea typeface="+mn-lt"/>
                <a:cs typeface="+mn-lt"/>
              </a:rPr>
              <a:t> </a:t>
            </a:r>
            <a:r>
              <a:rPr lang="tr-TR" sz="2000" dirty="0" err="1">
                <a:ea typeface="+mn-lt"/>
                <a:cs typeface="+mn-lt"/>
              </a:rPr>
              <a:t>company</a:t>
            </a:r>
            <a:r>
              <a:rPr lang="tr-TR" sz="2000" dirty="0">
                <a:ea typeface="+mn-lt"/>
                <a:cs typeface="+mn-lt"/>
              </a:rPr>
              <a:t> </a:t>
            </a:r>
            <a:r>
              <a:rPr lang="tr-TR" sz="2000" dirty="0" err="1">
                <a:ea typeface="+mn-lt"/>
                <a:cs typeface="+mn-lt"/>
              </a:rPr>
              <a:t>provides</a:t>
            </a:r>
            <a:r>
              <a:rPr lang="tr-TR" sz="2000" dirty="0">
                <a:ea typeface="+mn-lt"/>
                <a:cs typeface="+mn-lt"/>
              </a:rPr>
              <a:t> ERP </a:t>
            </a:r>
            <a:r>
              <a:rPr lang="tr-TR" sz="2000" dirty="0" err="1">
                <a:ea typeface="+mn-lt"/>
                <a:cs typeface="+mn-lt"/>
              </a:rPr>
              <a:t>solutions</a:t>
            </a:r>
            <a:r>
              <a:rPr lang="tr-TR" sz="2000" dirty="0">
                <a:ea typeface="+mn-lt"/>
                <a:cs typeface="+mn-lt"/>
              </a:rPr>
              <a:t> </a:t>
            </a:r>
            <a:r>
              <a:rPr lang="tr-TR" sz="2000" dirty="0" err="1">
                <a:ea typeface="+mn-lt"/>
                <a:cs typeface="+mn-lt"/>
              </a:rPr>
              <a:t>for</a:t>
            </a:r>
            <a:r>
              <a:rPr lang="tr-TR" sz="2000" dirty="0">
                <a:ea typeface="+mn-lt"/>
                <a:cs typeface="+mn-lt"/>
              </a:rPr>
              <a:t> </a:t>
            </a:r>
            <a:r>
              <a:rPr lang="tr-TR" sz="2000" dirty="0" err="1">
                <a:ea typeface="+mn-lt"/>
                <a:cs typeface="+mn-lt"/>
              </a:rPr>
              <a:t>manufacturers</a:t>
            </a:r>
            <a:r>
              <a:rPr lang="tr-TR" sz="2000" dirty="0">
                <a:ea typeface="+mn-lt"/>
                <a:cs typeface="+mn-lt"/>
              </a:rPr>
              <a:t>, </a:t>
            </a:r>
            <a:r>
              <a:rPr lang="tr-TR" sz="2000" dirty="0" err="1">
                <a:ea typeface="+mn-lt"/>
                <a:cs typeface="+mn-lt"/>
              </a:rPr>
              <a:t>distributors</a:t>
            </a:r>
            <a:r>
              <a:rPr lang="tr-TR" sz="2000" dirty="0">
                <a:ea typeface="+mn-lt"/>
                <a:cs typeface="+mn-lt"/>
              </a:rPr>
              <a:t>, </a:t>
            </a:r>
            <a:r>
              <a:rPr lang="tr-TR" sz="2000" dirty="0" err="1">
                <a:ea typeface="+mn-lt"/>
                <a:cs typeface="+mn-lt"/>
              </a:rPr>
              <a:t>retailers</a:t>
            </a:r>
            <a:r>
              <a:rPr lang="tr-TR" sz="2000" dirty="0">
                <a:ea typeface="+mn-lt"/>
                <a:cs typeface="+mn-lt"/>
              </a:rPr>
              <a:t>, </a:t>
            </a:r>
            <a:r>
              <a:rPr lang="tr-TR" sz="2000" dirty="0" err="1">
                <a:ea typeface="+mn-lt"/>
                <a:cs typeface="+mn-lt"/>
              </a:rPr>
              <a:t>and</a:t>
            </a:r>
            <a:r>
              <a:rPr lang="tr-TR" sz="2000" dirty="0">
                <a:ea typeface="+mn-lt"/>
                <a:cs typeface="+mn-lt"/>
              </a:rPr>
              <a:t> service </a:t>
            </a:r>
            <a:r>
              <a:rPr lang="tr-TR" sz="2000" dirty="0" err="1">
                <a:ea typeface="+mn-lt"/>
                <a:cs typeface="+mn-lt"/>
              </a:rPr>
              <a:t>providers</a:t>
            </a:r>
            <a:r>
              <a:rPr lang="tr-TR" sz="2000" dirty="0">
                <a:ea typeface="+mn-lt"/>
                <a:cs typeface="+mn-lt"/>
              </a:rPr>
              <a:t>. </a:t>
            </a:r>
            <a:r>
              <a:rPr lang="tr-TR" sz="2000" dirty="0" err="1">
                <a:ea typeface="+mn-lt"/>
                <a:cs typeface="+mn-lt"/>
              </a:rPr>
              <a:t>Built</a:t>
            </a:r>
            <a:r>
              <a:rPr lang="tr-TR" sz="2000" dirty="0">
                <a:ea typeface="+mn-lt"/>
                <a:cs typeface="+mn-lt"/>
              </a:rPr>
              <a:t> </a:t>
            </a:r>
            <a:r>
              <a:rPr lang="tr-TR" sz="2000" dirty="0" err="1">
                <a:ea typeface="+mn-lt"/>
                <a:cs typeface="+mn-lt"/>
              </a:rPr>
              <a:t>for</a:t>
            </a:r>
            <a:r>
              <a:rPr lang="tr-TR" sz="2000" dirty="0">
                <a:ea typeface="+mn-lt"/>
                <a:cs typeface="+mn-lt"/>
              </a:rPr>
              <a:t> </a:t>
            </a:r>
            <a:r>
              <a:rPr lang="tr-TR" sz="2000" dirty="0" err="1">
                <a:ea typeface="+mn-lt"/>
                <a:cs typeface="+mn-lt"/>
              </a:rPr>
              <a:t>companies</a:t>
            </a:r>
            <a:r>
              <a:rPr lang="tr-TR" sz="2000" dirty="0">
                <a:ea typeface="+mn-lt"/>
                <a:cs typeface="+mn-lt"/>
              </a:rPr>
              <a:t> of </a:t>
            </a:r>
            <a:r>
              <a:rPr lang="tr-TR" sz="2000" dirty="0" err="1">
                <a:ea typeface="+mn-lt"/>
                <a:cs typeface="+mn-lt"/>
              </a:rPr>
              <a:t>all</a:t>
            </a:r>
            <a:r>
              <a:rPr lang="tr-TR" sz="2000" dirty="0">
                <a:ea typeface="+mn-lt"/>
                <a:cs typeface="+mn-lt"/>
              </a:rPr>
              <a:t> </a:t>
            </a:r>
            <a:r>
              <a:rPr lang="tr-TR" sz="2000" dirty="0" err="1">
                <a:ea typeface="+mn-lt"/>
                <a:cs typeface="+mn-lt"/>
              </a:rPr>
              <a:t>shapes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sizes</a:t>
            </a:r>
            <a:r>
              <a:rPr lang="tr-TR" sz="2000" dirty="0">
                <a:ea typeface="+mn-lt"/>
                <a:cs typeface="+mn-lt"/>
              </a:rPr>
              <a:t>, ERP </a:t>
            </a:r>
            <a:r>
              <a:rPr lang="tr-TR" sz="2000" dirty="0" err="1">
                <a:ea typeface="+mn-lt"/>
                <a:cs typeface="+mn-lt"/>
              </a:rPr>
              <a:t>solutions</a:t>
            </a:r>
            <a:r>
              <a:rPr lang="tr-TR" sz="2000" dirty="0">
                <a:ea typeface="+mn-lt"/>
                <a:cs typeface="+mn-lt"/>
              </a:rPr>
              <a:t> </a:t>
            </a:r>
            <a:r>
              <a:rPr lang="tr-TR" sz="2000" dirty="0" err="1">
                <a:ea typeface="+mn-lt"/>
                <a:cs typeface="+mn-lt"/>
              </a:rPr>
              <a:t>from</a:t>
            </a:r>
            <a:r>
              <a:rPr lang="tr-TR" sz="2000" dirty="0">
                <a:ea typeface="+mn-lt"/>
                <a:cs typeface="+mn-lt"/>
              </a:rPr>
              <a:t> </a:t>
            </a:r>
            <a:r>
              <a:rPr lang="tr-TR" sz="2000" dirty="0" err="1">
                <a:ea typeface="+mn-lt"/>
                <a:cs typeface="+mn-lt"/>
              </a:rPr>
              <a:t>Epicor</a:t>
            </a:r>
            <a:r>
              <a:rPr lang="tr-TR" sz="2000" dirty="0">
                <a:ea typeface="+mn-lt"/>
                <a:cs typeface="+mn-lt"/>
              </a:rPr>
              <a:t> </a:t>
            </a:r>
            <a:r>
              <a:rPr lang="tr-TR" sz="2000" dirty="0" err="1">
                <a:ea typeface="+mn-lt"/>
                <a:cs typeface="+mn-lt"/>
              </a:rPr>
              <a:t>gives</a:t>
            </a:r>
            <a:r>
              <a:rPr lang="tr-TR" sz="2000" dirty="0">
                <a:ea typeface="+mn-lt"/>
                <a:cs typeface="+mn-lt"/>
              </a:rPr>
              <a:t> </a:t>
            </a:r>
            <a:r>
              <a:rPr lang="tr-TR" sz="2000" dirty="0" err="1">
                <a:ea typeface="+mn-lt"/>
                <a:cs typeface="+mn-lt"/>
              </a:rPr>
              <a:t>you</a:t>
            </a:r>
            <a:r>
              <a:rPr lang="tr-TR" sz="2000" dirty="0">
                <a:ea typeface="+mn-lt"/>
                <a:cs typeface="+mn-lt"/>
              </a:rPr>
              <a:t> </a:t>
            </a:r>
            <a:r>
              <a:rPr lang="tr-TR" sz="2000" dirty="0" err="1">
                <a:ea typeface="+mn-lt"/>
                <a:cs typeface="+mn-lt"/>
              </a:rPr>
              <a:t>better</a:t>
            </a:r>
            <a:r>
              <a:rPr lang="tr-TR" sz="2000" dirty="0">
                <a:ea typeface="+mn-lt"/>
                <a:cs typeface="+mn-lt"/>
              </a:rPr>
              <a:t> </a:t>
            </a:r>
            <a:r>
              <a:rPr lang="tr-TR" sz="2000" dirty="0" err="1">
                <a:ea typeface="+mn-lt"/>
                <a:cs typeface="+mn-lt"/>
              </a:rPr>
              <a:t>visibility</a:t>
            </a:r>
            <a:r>
              <a:rPr lang="tr-TR" sz="2000" dirty="0">
                <a:ea typeface="+mn-lt"/>
                <a:cs typeface="+mn-lt"/>
              </a:rPr>
              <a:t> </a:t>
            </a:r>
            <a:r>
              <a:rPr lang="tr-TR" sz="2000" dirty="0" err="1">
                <a:ea typeface="+mn-lt"/>
                <a:cs typeface="+mn-lt"/>
              </a:rPr>
              <a:t>into</a:t>
            </a:r>
            <a:r>
              <a:rPr lang="tr-TR" sz="2000" dirty="0">
                <a:ea typeface="+mn-lt"/>
                <a:cs typeface="+mn-lt"/>
              </a:rPr>
              <a:t> global </a:t>
            </a:r>
            <a:r>
              <a:rPr lang="tr-TR" sz="2000" dirty="0" err="1">
                <a:ea typeface="+mn-lt"/>
                <a:cs typeface="+mn-lt"/>
              </a:rPr>
              <a:t>business</a:t>
            </a:r>
            <a:r>
              <a:rPr lang="tr-TR" sz="2000" dirty="0">
                <a:ea typeface="+mn-lt"/>
                <a:cs typeface="+mn-lt"/>
              </a:rPr>
              <a:t> </a:t>
            </a:r>
            <a:r>
              <a:rPr lang="tr-TR" sz="2000" dirty="0" err="1">
                <a:ea typeface="+mn-lt"/>
                <a:cs typeface="+mn-lt"/>
              </a:rPr>
              <a:t>processes</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supply</a:t>
            </a:r>
            <a:r>
              <a:rPr lang="tr-TR" sz="2000" dirty="0">
                <a:ea typeface="+mn-lt"/>
                <a:cs typeface="+mn-lt"/>
              </a:rPr>
              <a:t> </a:t>
            </a:r>
            <a:r>
              <a:rPr lang="tr-TR" sz="2000" dirty="0" err="1">
                <a:ea typeface="+mn-lt"/>
                <a:cs typeface="+mn-lt"/>
              </a:rPr>
              <a:t>chain</a:t>
            </a:r>
            <a:r>
              <a:rPr lang="tr-TR" sz="2000" dirty="0">
                <a:ea typeface="+mn-lt"/>
                <a:cs typeface="+mn-lt"/>
              </a:rPr>
              <a:t>, </a:t>
            </a:r>
            <a:r>
              <a:rPr lang="tr-TR" sz="2000" dirty="0" err="1">
                <a:ea typeface="+mn-lt"/>
                <a:cs typeface="+mn-lt"/>
              </a:rPr>
              <a:t>build</a:t>
            </a:r>
            <a:r>
              <a:rPr lang="tr-TR" sz="2000" dirty="0">
                <a:ea typeface="+mn-lt"/>
                <a:cs typeface="+mn-lt"/>
              </a:rPr>
              <a:t> a </a:t>
            </a:r>
            <a:r>
              <a:rPr lang="tr-TR" sz="2000" dirty="0" err="1">
                <a:ea typeface="+mn-lt"/>
                <a:cs typeface="+mn-lt"/>
              </a:rPr>
              <a:t>more</a:t>
            </a:r>
            <a:r>
              <a:rPr lang="tr-TR" sz="2000" dirty="0">
                <a:ea typeface="+mn-lt"/>
                <a:cs typeface="+mn-lt"/>
              </a:rPr>
              <a:t> data-</a:t>
            </a:r>
            <a:r>
              <a:rPr lang="tr-TR" sz="2000" dirty="0" err="1">
                <a:ea typeface="+mn-lt"/>
                <a:cs typeface="+mn-lt"/>
              </a:rPr>
              <a:t>driven</a:t>
            </a:r>
            <a:r>
              <a:rPr lang="tr-TR" sz="2000" dirty="0">
                <a:ea typeface="+mn-lt"/>
                <a:cs typeface="+mn-lt"/>
              </a:rPr>
              <a:t> </a:t>
            </a:r>
            <a:r>
              <a:rPr lang="tr-TR" sz="2000" dirty="0" err="1">
                <a:ea typeface="+mn-lt"/>
                <a:cs typeface="+mn-lt"/>
              </a:rPr>
              <a:t>organization</a:t>
            </a:r>
            <a:r>
              <a:rPr lang="tr-TR" sz="2000" dirty="0">
                <a:ea typeface="+mn-lt"/>
                <a:cs typeface="+mn-lt"/>
              </a:rPr>
              <a:t>, </a:t>
            </a:r>
            <a:r>
              <a:rPr lang="tr-TR" sz="2000" dirty="0" err="1">
                <a:ea typeface="+mn-lt"/>
                <a:cs typeface="+mn-lt"/>
              </a:rPr>
              <a:t>improve</a:t>
            </a:r>
            <a:r>
              <a:rPr lang="tr-TR" sz="2000" dirty="0">
                <a:ea typeface="+mn-lt"/>
                <a:cs typeface="+mn-lt"/>
              </a:rPr>
              <a:t> </a:t>
            </a:r>
            <a:r>
              <a:rPr lang="tr-TR" sz="2000" dirty="0" err="1">
                <a:ea typeface="+mn-lt"/>
                <a:cs typeface="+mn-lt"/>
              </a:rPr>
              <a:t>productivity</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collaboration</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raise</a:t>
            </a:r>
            <a:r>
              <a:rPr lang="tr-TR" sz="2000" dirty="0">
                <a:ea typeface="+mn-lt"/>
                <a:cs typeface="+mn-lt"/>
              </a:rPr>
              <a:t> </a:t>
            </a:r>
            <a:r>
              <a:rPr lang="tr-TR" sz="2000" dirty="0" err="1">
                <a:ea typeface="+mn-lt"/>
                <a:cs typeface="+mn-lt"/>
              </a:rPr>
              <a:t>the</a:t>
            </a:r>
            <a:r>
              <a:rPr lang="tr-TR" sz="2000" dirty="0">
                <a:ea typeface="+mn-lt"/>
                <a:cs typeface="+mn-lt"/>
              </a:rPr>
              <a:t> bar </a:t>
            </a:r>
            <a:r>
              <a:rPr lang="tr-TR" sz="2000" dirty="0" err="1">
                <a:ea typeface="+mn-lt"/>
                <a:cs typeface="+mn-lt"/>
              </a:rPr>
              <a:t>for</a:t>
            </a:r>
            <a:r>
              <a:rPr lang="tr-TR" sz="2000" dirty="0">
                <a:ea typeface="+mn-lt"/>
                <a:cs typeface="+mn-lt"/>
              </a:rPr>
              <a:t> </a:t>
            </a:r>
            <a:r>
              <a:rPr lang="tr-TR" sz="2000" dirty="0" err="1">
                <a:ea typeface="+mn-lt"/>
                <a:cs typeface="+mn-lt"/>
              </a:rPr>
              <a:t>quality</a:t>
            </a:r>
            <a:r>
              <a:rPr lang="tr-TR" sz="2000" dirty="0">
                <a:ea typeface="+mn-lt"/>
                <a:cs typeface="+mn-lt"/>
              </a:rPr>
              <a:t> </a:t>
            </a:r>
            <a:r>
              <a:rPr lang="tr-TR" sz="2000" dirty="0" err="1">
                <a:ea typeface="+mn-lt"/>
                <a:cs typeface="+mn-lt"/>
              </a:rPr>
              <a:t>and</a:t>
            </a:r>
            <a:r>
              <a:rPr lang="tr-TR" sz="2000" dirty="0">
                <a:ea typeface="+mn-lt"/>
                <a:cs typeface="+mn-lt"/>
              </a:rPr>
              <a:t> </a:t>
            </a:r>
            <a:r>
              <a:rPr lang="tr-TR" sz="2000" dirty="0" err="1">
                <a:ea typeface="+mn-lt"/>
                <a:cs typeface="+mn-lt"/>
              </a:rPr>
              <a:t>compliance</a:t>
            </a:r>
            <a:r>
              <a:rPr lang="tr-TR" sz="2000" dirty="0">
                <a:ea typeface="+mn-lt"/>
                <a:cs typeface="+mn-lt"/>
              </a:rPr>
              <a:t>.</a:t>
            </a:r>
            <a:endParaRPr lang="tr-TR" sz="20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629F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2E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yiyecek, çizim içeren bir resim&#10;&#10;Çok yüksek güvenilirlikle oluşturulmuş açıklama">
            <a:extLst>
              <a:ext uri="{FF2B5EF4-FFF2-40B4-BE49-F238E27FC236}">
                <a16:creationId xmlns:a16="http://schemas.microsoft.com/office/drawing/2014/main" id="{365881F4-29F5-4956-B4CA-122EBEF503B2}"/>
              </a:ext>
            </a:extLst>
          </p:cNvPr>
          <p:cNvPicPr>
            <a:picLocks noChangeAspect="1"/>
          </p:cNvPicPr>
          <p:nvPr/>
        </p:nvPicPr>
        <p:blipFill>
          <a:blip r:embed="rId2"/>
          <a:stretch>
            <a:fillRect/>
          </a:stretch>
        </p:blipFill>
        <p:spPr>
          <a:xfrm>
            <a:off x="9254442" y="3063478"/>
            <a:ext cx="1462088" cy="731044"/>
          </a:xfrm>
          <a:prstGeom prst="rect">
            <a:avLst/>
          </a:prstGeom>
        </p:spPr>
      </p:pic>
    </p:spTree>
    <p:extLst>
      <p:ext uri="{BB962C8B-B14F-4D97-AF65-F5344CB8AC3E}">
        <p14:creationId xmlns:p14="http://schemas.microsoft.com/office/powerpoint/2010/main" val="3495355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CE19491F-3C76-4C1D-AA10-A7C99A7865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6" name="Metin kutusu 5">
            <a:extLst>
              <a:ext uri="{FF2B5EF4-FFF2-40B4-BE49-F238E27FC236}">
                <a16:creationId xmlns:a16="http://schemas.microsoft.com/office/drawing/2014/main" id="{10AEFD89-29C3-4D55-9377-637F3BBC9F68}"/>
              </a:ext>
            </a:extLst>
          </p:cNvPr>
          <p:cNvSpPr txBox="1"/>
          <p:nvPr/>
        </p:nvSpPr>
        <p:spPr>
          <a:xfrm>
            <a:off x="3485912" y="4064657"/>
            <a:ext cx="1896894" cy="923330"/>
          </a:xfrm>
          <a:prstGeom prst="rect">
            <a:avLst/>
          </a:prstGeom>
          <a:noFill/>
        </p:spPr>
        <p:txBody>
          <a:bodyPr wrap="square" rtlCol="0">
            <a:spAutoFit/>
          </a:bodyPr>
          <a:lstStyle/>
          <a:p>
            <a:r>
              <a:rPr lang="tr-TR" sz="5400" b="1" dirty="0">
                <a:solidFill>
                  <a:schemeClr val="bg1"/>
                </a:solidFill>
              </a:rPr>
              <a:t>ERP</a:t>
            </a:r>
          </a:p>
        </p:txBody>
      </p:sp>
      <p:sp>
        <p:nvSpPr>
          <p:cNvPr id="7" name="Metin kutusu 6">
            <a:extLst>
              <a:ext uri="{FF2B5EF4-FFF2-40B4-BE49-F238E27FC236}">
                <a16:creationId xmlns:a16="http://schemas.microsoft.com/office/drawing/2014/main" id="{710D8A7A-6621-45FD-B8D4-3A0FB00773D6}"/>
              </a:ext>
            </a:extLst>
          </p:cNvPr>
          <p:cNvSpPr txBox="1"/>
          <p:nvPr/>
        </p:nvSpPr>
        <p:spPr>
          <a:xfrm>
            <a:off x="7838956" y="4064657"/>
            <a:ext cx="2219444" cy="707886"/>
          </a:xfrm>
          <a:prstGeom prst="rect">
            <a:avLst/>
          </a:prstGeom>
          <a:noFill/>
        </p:spPr>
        <p:txBody>
          <a:bodyPr wrap="square" rtlCol="0">
            <a:spAutoFit/>
          </a:bodyPr>
          <a:lstStyle/>
          <a:p>
            <a:r>
              <a:rPr lang="tr-TR" sz="4000" b="1" dirty="0">
                <a:solidFill>
                  <a:schemeClr val="bg1"/>
                </a:solidFill>
              </a:rPr>
              <a:t>FAİLURE</a:t>
            </a:r>
          </a:p>
        </p:txBody>
      </p:sp>
    </p:spTree>
    <p:extLst>
      <p:ext uri="{BB962C8B-B14F-4D97-AF65-F5344CB8AC3E}">
        <p14:creationId xmlns:p14="http://schemas.microsoft.com/office/powerpoint/2010/main" val="206576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lose up of a clock&#10;&#10;Description automatically generated">
            <a:extLst>
              <a:ext uri="{FF2B5EF4-FFF2-40B4-BE49-F238E27FC236}">
                <a16:creationId xmlns:a16="http://schemas.microsoft.com/office/drawing/2014/main" id="{56ED394B-7755-450A-94C3-12A399363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47825"/>
            <a:ext cx="3838575" cy="3943350"/>
          </a:xfrm>
          <a:prstGeom prst="rect">
            <a:avLst/>
          </a:prstGeom>
        </p:spPr>
      </p:pic>
      <p:sp>
        <p:nvSpPr>
          <p:cNvPr id="3" name="İçerik Yer Tutucusu 2">
            <a:extLst>
              <a:ext uri="{FF2B5EF4-FFF2-40B4-BE49-F238E27FC236}">
                <a16:creationId xmlns:a16="http://schemas.microsoft.com/office/drawing/2014/main" id="{4BBE012B-3FB8-4426-8FBF-D3DA3D2BB1AE}"/>
              </a:ext>
            </a:extLst>
          </p:cNvPr>
          <p:cNvSpPr>
            <a:spLocks noGrp="1"/>
          </p:cNvSpPr>
          <p:nvPr>
            <p:ph idx="1"/>
          </p:nvPr>
        </p:nvSpPr>
        <p:spPr>
          <a:xfrm>
            <a:off x="4387515" y="2022601"/>
            <a:ext cx="7161017" cy="4154361"/>
          </a:xfrm>
        </p:spPr>
        <p:txBody>
          <a:bodyPr>
            <a:normAutofit/>
          </a:bodyPr>
          <a:lstStyle/>
          <a:p>
            <a:r>
              <a:rPr lang="en-US" sz="1700" b="1"/>
              <a:t>ERP Integrates Processes Across Business Functions</a:t>
            </a:r>
          </a:p>
          <a:p>
            <a:pPr marL="0" indent="0">
              <a:buNone/>
            </a:pPr>
            <a:r>
              <a:rPr lang="en-US" sz="1700"/>
              <a:t>ERP is an acronym for Enterprise Resource Planning, but even its full name doesn't shed much light on what ERP is or what it does. For that, you need to take a step back and think about all of the various processes that are essential to running a business, including inventory and order management, accounting, human resources, customer relationship management (CRM), and beyond. At its most basic level, ERP software integrates these various functions into one complete system to streamline processes and information across the entire organization.</a:t>
            </a:r>
          </a:p>
          <a:p>
            <a:pPr marL="0" indent="0">
              <a:buNone/>
            </a:pPr>
            <a:r>
              <a:rPr lang="en-US" sz="1700"/>
              <a:t>The central feature of all ERP systems is a shared database that supports multiple functions used by different business units. In practice, this means that employees in different divisions—for example, accounting and sales—can rely on the same information for their specific needs.</a:t>
            </a:r>
            <a:endParaRPr lang="tr-TR" sz="1700"/>
          </a:p>
          <a:p>
            <a:endParaRPr lang="tr-TR" sz="1700"/>
          </a:p>
          <a:p>
            <a:endParaRPr lang="tr-TR" sz="1700"/>
          </a:p>
        </p:txBody>
      </p:sp>
    </p:spTree>
    <p:extLst>
      <p:ext uri="{BB962C8B-B14F-4D97-AF65-F5344CB8AC3E}">
        <p14:creationId xmlns:p14="http://schemas.microsoft.com/office/powerpoint/2010/main" val="354982207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624ADBC-8C0D-4EC9-B486-A367ECB371AF}"/>
              </a:ext>
            </a:extLst>
          </p:cNvPr>
          <p:cNvSpPr>
            <a:spLocks noGrp="1"/>
          </p:cNvSpPr>
          <p:nvPr>
            <p:ph type="title"/>
          </p:nvPr>
        </p:nvSpPr>
        <p:spPr>
          <a:xfrm>
            <a:off x="643468" y="623392"/>
            <a:ext cx="3363974" cy="1607060"/>
          </a:xfrm>
          <a:prstGeom prst="ellipse">
            <a:avLst/>
          </a:prstGeom>
          <a:noFill/>
          <a:ln w="19050">
            <a:solidFill>
              <a:schemeClr val="tx1"/>
            </a:solidFill>
          </a:ln>
        </p:spPr>
        <p:txBody>
          <a:bodyPr wrap="square" anchor="ctr">
            <a:normAutofit/>
          </a:bodyPr>
          <a:lstStyle/>
          <a:p>
            <a:pPr algn="ctr"/>
            <a:endParaRPr lang="tr-TR" sz="2800" dirty="0"/>
          </a:p>
        </p:txBody>
      </p:sp>
      <p:sp>
        <p:nvSpPr>
          <p:cNvPr id="9" name="Content Placeholder 8">
            <a:extLst>
              <a:ext uri="{FF2B5EF4-FFF2-40B4-BE49-F238E27FC236}">
                <a16:creationId xmlns:a16="http://schemas.microsoft.com/office/drawing/2014/main" id="{D6732B3D-EE5A-4093-8877-BB858A416447}"/>
              </a:ext>
            </a:extLst>
          </p:cNvPr>
          <p:cNvSpPr>
            <a:spLocks noGrp="1"/>
          </p:cNvSpPr>
          <p:nvPr>
            <p:ph idx="1"/>
          </p:nvPr>
        </p:nvSpPr>
        <p:spPr>
          <a:xfrm>
            <a:off x="643468" y="2638043"/>
            <a:ext cx="3363974" cy="3415623"/>
          </a:xfrm>
        </p:spPr>
        <p:txBody>
          <a:bodyPr>
            <a:normAutofit/>
          </a:bodyPr>
          <a:lstStyle/>
          <a:p>
            <a:endParaRPr lang="en-US" sz="2000"/>
          </a:p>
        </p:txBody>
      </p:sp>
      <p:pic>
        <p:nvPicPr>
          <p:cNvPr id="5" name="İçerik Yer Tutucusu 4">
            <a:extLst>
              <a:ext uri="{FF2B5EF4-FFF2-40B4-BE49-F238E27FC236}">
                <a16:creationId xmlns:a16="http://schemas.microsoft.com/office/drawing/2014/main" id="{40689106-4096-4C2B-830B-61DE1A7A6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128406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826914B-5D44-4917-9E0B-B2F456D0FECB}"/>
              </a:ext>
            </a:extLst>
          </p:cNvPr>
          <p:cNvSpPr>
            <a:spLocks noGrp="1"/>
          </p:cNvSpPr>
          <p:nvPr>
            <p:ph type="title"/>
          </p:nvPr>
        </p:nvSpPr>
        <p:spPr>
          <a:xfrm>
            <a:off x="960100" y="978102"/>
            <a:ext cx="10588434" cy="1062644"/>
          </a:xfrm>
        </p:spPr>
        <p:txBody>
          <a:bodyPr anchor="b">
            <a:normAutofit/>
          </a:bodyPr>
          <a:lstStyle/>
          <a:p>
            <a:r>
              <a:rPr lang="tr-TR" dirty="0"/>
              <a:t>NIKE</a:t>
            </a:r>
          </a:p>
        </p:txBody>
      </p:sp>
      <p:cxnSp>
        <p:nvCxnSpPr>
          <p:cNvPr id="14" name="Straight Connector 13">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İçerik Yer Tutucusu 4">
            <a:extLst>
              <a:ext uri="{FF2B5EF4-FFF2-40B4-BE49-F238E27FC236}">
                <a16:creationId xmlns:a16="http://schemas.microsoft.com/office/drawing/2014/main" id="{8A48ADCC-2544-4AE4-9A43-7BDEECA6A940}"/>
              </a:ext>
            </a:extLst>
          </p:cNvPr>
          <p:cNvPicPr>
            <a:picLocks noChangeAspect="1"/>
          </p:cNvPicPr>
          <p:nvPr/>
        </p:nvPicPr>
        <p:blipFill rotWithShape="1">
          <a:blip r:embed="rId2">
            <a:extLst>
              <a:ext uri="{28A0092B-C50C-407E-A947-70E740481C1C}">
                <a14:useLocalDpi xmlns:a14="http://schemas.microsoft.com/office/drawing/2010/main" val="0"/>
              </a:ext>
            </a:extLst>
          </a:blip>
          <a:srcRect r="3766" b="-2"/>
          <a:stretch/>
        </p:blipFill>
        <p:spPr>
          <a:xfrm>
            <a:off x="1388371" y="2811104"/>
            <a:ext cx="2817784" cy="2928114"/>
          </a:xfrm>
          <a:prstGeom prst="rect">
            <a:avLst/>
          </a:prstGeom>
        </p:spPr>
      </p:pic>
      <p:sp>
        <p:nvSpPr>
          <p:cNvPr id="9" name="Content Placeholder 8">
            <a:extLst>
              <a:ext uri="{FF2B5EF4-FFF2-40B4-BE49-F238E27FC236}">
                <a16:creationId xmlns:a16="http://schemas.microsoft.com/office/drawing/2014/main" id="{ABF68A5E-5220-46A5-B2BD-3587BA669F3C}"/>
              </a:ext>
            </a:extLst>
          </p:cNvPr>
          <p:cNvSpPr>
            <a:spLocks noGrp="1"/>
          </p:cNvSpPr>
          <p:nvPr>
            <p:ph idx="1"/>
          </p:nvPr>
        </p:nvSpPr>
        <p:spPr>
          <a:xfrm>
            <a:off x="4955354" y="2682433"/>
            <a:ext cx="6282169" cy="3215749"/>
          </a:xfrm>
        </p:spPr>
        <p:txBody>
          <a:bodyPr>
            <a:normAutofit/>
          </a:bodyPr>
          <a:lstStyle/>
          <a:p>
            <a:r>
              <a:rPr lang="en-US" sz="1900"/>
              <a:t>Back in 2000 and 2001, Nike spent $400 million dollars updating their supply chain system and ERP. They were surprised to find that what it got them was a ghastly 20% dip in their stock, $100 million dollars in lost revenues, and a myriad of class-action lawsuits. Where did they go wrong? They implemented and launched a new demand-planning solution without appropriate testing and everything went awry. Rather than helping Nike match their supply with demand and shortening their manufacturing cycle, they ended up ordering low-selling sneakers in place of high demand ones, collapsing the supply chain.</a:t>
            </a:r>
          </a:p>
        </p:txBody>
      </p:sp>
    </p:spTree>
    <p:extLst>
      <p:ext uri="{BB962C8B-B14F-4D97-AF65-F5344CB8AC3E}">
        <p14:creationId xmlns:p14="http://schemas.microsoft.com/office/powerpoint/2010/main" val="2914109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4EBB6EC-60FE-4B3E-BF8B-14E460DE4934}"/>
              </a:ext>
            </a:extLst>
          </p:cNvPr>
          <p:cNvSpPr>
            <a:spLocks noGrp="1"/>
          </p:cNvSpPr>
          <p:nvPr>
            <p:ph type="title"/>
          </p:nvPr>
        </p:nvSpPr>
        <p:spPr>
          <a:xfrm>
            <a:off x="1514292" y="513612"/>
            <a:ext cx="9894133" cy="1031216"/>
          </a:xfrm>
        </p:spPr>
        <p:txBody>
          <a:bodyPr anchor="b">
            <a:normAutofit/>
          </a:bodyPr>
          <a:lstStyle/>
          <a:p>
            <a:r>
              <a:rPr lang="tr-TR"/>
              <a:t>HERSHEY</a:t>
            </a:r>
          </a:p>
        </p:txBody>
      </p:sp>
      <p:pic>
        <p:nvPicPr>
          <p:cNvPr id="5" name="İçerik Yer Tutucusu 4">
            <a:extLst>
              <a:ext uri="{FF2B5EF4-FFF2-40B4-BE49-F238E27FC236}">
                <a16:creationId xmlns:a16="http://schemas.microsoft.com/office/drawing/2014/main" id="{98C69EB1-90C0-4266-95FB-B635F069F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93" y="2597762"/>
            <a:ext cx="5069382" cy="2738126"/>
          </a:xfrm>
          <a:prstGeom prst="rect">
            <a:avLst/>
          </a:prstGeom>
        </p:spPr>
      </p:pic>
      <p:sp>
        <p:nvSpPr>
          <p:cNvPr id="14" name="Freeform: Shape 13">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6" name="Freeform: Shape 15">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78B1423A-CADA-421C-AF5A-1D196C3ACA3F}"/>
              </a:ext>
            </a:extLst>
          </p:cNvPr>
          <p:cNvSpPr>
            <a:spLocks noGrp="1"/>
          </p:cNvSpPr>
          <p:nvPr>
            <p:ph idx="1"/>
          </p:nvPr>
        </p:nvSpPr>
        <p:spPr>
          <a:xfrm>
            <a:off x="7781373" y="2279151"/>
            <a:ext cx="3627063" cy="3387145"/>
          </a:xfrm>
        </p:spPr>
        <p:txBody>
          <a:bodyPr anchor="ctr">
            <a:normAutofit/>
          </a:bodyPr>
          <a:lstStyle/>
          <a:p>
            <a:r>
              <a:rPr lang="en-US" sz="1900"/>
              <a:t>Perhaps one of the best-known ERP implementation failures occurred at Hershey’s during the Halloween season in 1999. Due to mishap after mishap involving the company’s SAP ERP, CRM, and supply chain applications, the company failed to deliver $100 million dollars worth of Hershey Kisses during the season, resulting in a startling 8% stock dip.</a:t>
            </a:r>
          </a:p>
        </p:txBody>
      </p:sp>
    </p:spTree>
    <p:extLst>
      <p:ext uri="{BB962C8B-B14F-4D97-AF65-F5344CB8AC3E}">
        <p14:creationId xmlns:p14="http://schemas.microsoft.com/office/powerpoint/2010/main" val="4258600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Unvan 1">
            <a:extLst>
              <a:ext uri="{FF2B5EF4-FFF2-40B4-BE49-F238E27FC236}">
                <a16:creationId xmlns:a16="http://schemas.microsoft.com/office/drawing/2014/main" id="{1AF7A12D-6C22-45E0-8E42-49325F723C60}"/>
              </a:ext>
            </a:extLst>
          </p:cNvPr>
          <p:cNvSpPr>
            <a:spLocks noGrp="1"/>
          </p:cNvSpPr>
          <p:nvPr>
            <p:ph type="title"/>
          </p:nvPr>
        </p:nvSpPr>
        <p:spPr>
          <a:xfrm>
            <a:off x="4384039" y="365125"/>
            <a:ext cx="7164493" cy="1325563"/>
          </a:xfrm>
        </p:spPr>
        <p:txBody>
          <a:bodyPr>
            <a:normAutofit/>
          </a:bodyPr>
          <a:lstStyle/>
          <a:p>
            <a:r>
              <a:rPr lang="tr-TR" dirty="0"/>
              <a:t>HEWLETT PACKARD</a:t>
            </a:r>
            <a:br>
              <a:rPr lang="tr-TR" dirty="0"/>
            </a:br>
            <a:endParaRPr lang="tr-TR" dirty="0"/>
          </a:p>
        </p:txBody>
      </p:sp>
      <p:pic>
        <p:nvPicPr>
          <p:cNvPr id="5" name="İçerik Yer Tutucusu 4">
            <a:extLst>
              <a:ext uri="{FF2B5EF4-FFF2-40B4-BE49-F238E27FC236}">
                <a16:creationId xmlns:a16="http://schemas.microsoft.com/office/drawing/2014/main" id="{0489C74E-50A0-4090-A859-6FEC191B8BB7}"/>
              </a:ext>
            </a:extLst>
          </p:cNvPr>
          <p:cNvPicPr>
            <a:picLocks noChangeAspect="1"/>
          </p:cNvPicPr>
          <p:nvPr/>
        </p:nvPicPr>
        <p:blipFill rotWithShape="1">
          <a:blip r:embed="rId2">
            <a:extLst>
              <a:ext uri="{28A0092B-C50C-407E-A947-70E740481C1C}">
                <a14:useLocalDpi xmlns:a14="http://schemas.microsoft.com/office/drawing/2010/main" val="0"/>
              </a:ext>
            </a:extLst>
          </a:blip>
          <a:srcRect l="2540" r="2674" b="3"/>
          <a:stretch/>
        </p:blipFill>
        <p:spPr>
          <a:xfrm>
            <a:off x="480060" y="1648715"/>
            <a:ext cx="3425957" cy="3560089"/>
          </a:xfrm>
          <a:prstGeom prst="rect">
            <a:avLst/>
          </a:prstGeom>
        </p:spPr>
      </p:pic>
      <p:sp>
        <p:nvSpPr>
          <p:cNvPr id="9" name="Content Placeholder 8">
            <a:extLst>
              <a:ext uri="{FF2B5EF4-FFF2-40B4-BE49-F238E27FC236}">
                <a16:creationId xmlns:a16="http://schemas.microsoft.com/office/drawing/2014/main" id="{3C3FBD2D-E794-4ADC-81CF-655AF0DD64F6}"/>
              </a:ext>
            </a:extLst>
          </p:cNvPr>
          <p:cNvSpPr>
            <a:spLocks noGrp="1"/>
          </p:cNvSpPr>
          <p:nvPr>
            <p:ph idx="1"/>
          </p:nvPr>
        </p:nvSpPr>
        <p:spPr>
          <a:xfrm>
            <a:off x="4387515" y="2022601"/>
            <a:ext cx="7161017" cy="4154361"/>
          </a:xfrm>
        </p:spPr>
        <p:txBody>
          <a:bodyPr>
            <a:normAutofit/>
          </a:bodyPr>
          <a:lstStyle/>
          <a:p>
            <a:r>
              <a:rPr lang="en-US" sz="2000"/>
              <a:t>While it is not uncommon for small disasters or issues to occur during the rollout of a new ERP system, total ERP implementation failure can occur when too many of these little issues occur all at once. This is what happened at Hewlett Packard. Moving all of the company’s North American divisions into a single centralized ERP system ended up costing the company $160 million dollars in backlogged orders and lost revenues, more than five times what the project was estimated to cost in 2004.</a:t>
            </a:r>
          </a:p>
        </p:txBody>
      </p:sp>
    </p:spTree>
    <p:extLst>
      <p:ext uri="{BB962C8B-B14F-4D97-AF65-F5344CB8AC3E}">
        <p14:creationId xmlns:p14="http://schemas.microsoft.com/office/powerpoint/2010/main" val="304645979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4">
            <a:extLst>
              <a:ext uri="{FF2B5EF4-FFF2-40B4-BE49-F238E27FC236}">
                <a16:creationId xmlns:a16="http://schemas.microsoft.com/office/drawing/2014/main" id="{BEADBB4F-59A3-4AA8-A394-C2F28E69EA9B}"/>
              </a:ext>
            </a:extLst>
          </p:cNvPr>
          <p:cNvPicPr>
            <a:picLocks noChangeAspect="1"/>
          </p:cNvPicPr>
          <p:nvPr/>
        </p:nvPicPr>
        <p:blipFill rotWithShape="1">
          <a:blip r:embed="rId2">
            <a:extLst>
              <a:ext uri="{28A0092B-C50C-407E-A947-70E740481C1C}">
                <a14:useLocalDpi xmlns:a14="http://schemas.microsoft.com/office/drawing/2010/main" val="0"/>
              </a:ext>
            </a:extLst>
          </a:blip>
          <a:srcRect l="1822" r="1946"/>
          <a:stretch/>
        </p:blipFill>
        <p:spPr>
          <a:xfrm>
            <a:off x="480060" y="1648709"/>
            <a:ext cx="3425957" cy="3560101"/>
          </a:xfrm>
          <a:prstGeom prst="rect">
            <a:avLst/>
          </a:prstGeom>
        </p:spPr>
      </p:pic>
      <p:sp>
        <p:nvSpPr>
          <p:cNvPr id="9" name="Content Placeholder 8">
            <a:extLst>
              <a:ext uri="{FF2B5EF4-FFF2-40B4-BE49-F238E27FC236}">
                <a16:creationId xmlns:a16="http://schemas.microsoft.com/office/drawing/2014/main" id="{EC361EBD-E08E-4E41-92CC-EFEBED4605C0}"/>
              </a:ext>
            </a:extLst>
          </p:cNvPr>
          <p:cNvSpPr>
            <a:spLocks noGrp="1"/>
          </p:cNvSpPr>
          <p:nvPr>
            <p:ph idx="1"/>
          </p:nvPr>
        </p:nvSpPr>
        <p:spPr>
          <a:xfrm>
            <a:off x="4387515" y="2022601"/>
            <a:ext cx="7161017" cy="4154361"/>
          </a:xfrm>
        </p:spPr>
        <p:txBody>
          <a:bodyPr>
            <a:normAutofit/>
          </a:bodyPr>
          <a:lstStyle/>
          <a:p>
            <a:r>
              <a:rPr lang="en-US" sz="2000"/>
              <a:t>Perhaps most startling, the United States Navy sunk $1 billion dollars into four different ERP pilot projects since 1998, and all four have failed. All four installations, which were based on SAP AG software. turned out to be incompatible and redundant, ultimately failing to meet the requirements of the Navy. While in this case, the only cost was the money spent on purchasing the programs, this is an ERP implementation failure of epic proportions.</a:t>
            </a:r>
          </a:p>
        </p:txBody>
      </p:sp>
    </p:spTree>
    <p:extLst>
      <p:ext uri="{BB962C8B-B14F-4D97-AF65-F5344CB8AC3E}">
        <p14:creationId xmlns:p14="http://schemas.microsoft.com/office/powerpoint/2010/main" val="116785192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çerik Yer Tutucusu 4">
            <a:extLst>
              <a:ext uri="{FF2B5EF4-FFF2-40B4-BE49-F238E27FC236}">
                <a16:creationId xmlns:a16="http://schemas.microsoft.com/office/drawing/2014/main" id="{96458A0F-B92A-4874-AA94-3677C3A3901A}"/>
              </a:ext>
            </a:extLst>
          </p:cNvPr>
          <p:cNvPicPr>
            <a:picLocks noChangeAspect="1"/>
          </p:cNvPicPr>
          <p:nvPr/>
        </p:nvPicPr>
        <p:blipFill rotWithShape="1">
          <a:blip r:embed="rId2">
            <a:extLst>
              <a:ext uri="{28A0092B-C50C-407E-A947-70E740481C1C}">
                <a14:useLocalDpi xmlns:a14="http://schemas.microsoft.com/office/drawing/2010/main" val="0"/>
              </a:ext>
            </a:extLst>
          </a:blip>
          <a:srcRect t="16570" r="1" b="1"/>
          <a:stretch/>
        </p:blipFill>
        <p:spPr>
          <a:xfrm>
            <a:off x="364241" y="1501626"/>
            <a:ext cx="4512559" cy="2823631"/>
          </a:xfrm>
          <a:prstGeom prst="rect">
            <a:avLst/>
          </a:prstGeom>
        </p:spPr>
      </p:pic>
      <p:sp>
        <p:nvSpPr>
          <p:cNvPr id="9" name="Content Placeholder 8">
            <a:extLst>
              <a:ext uri="{FF2B5EF4-FFF2-40B4-BE49-F238E27FC236}">
                <a16:creationId xmlns:a16="http://schemas.microsoft.com/office/drawing/2014/main" id="{491FE69C-2E67-49C5-87DB-0DB270CC5BDC}"/>
              </a:ext>
            </a:extLst>
          </p:cNvPr>
          <p:cNvSpPr>
            <a:spLocks noGrp="1"/>
          </p:cNvSpPr>
          <p:nvPr>
            <p:ph idx="1"/>
          </p:nvPr>
        </p:nvSpPr>
        <p:spPr>
          <a:xfrm>
            <a:off x="6658044" y="2871982"/>
            <a:ext cx="5006336" cy="3181684"/>
          </a:xfrm>
        </p:spPr>
        <p:txBody>
          <a:bodyPr anchor="t">
            <a:normAutofit/>
          </a:bodyPr>
          <a:lstStyle/>
          <a:p>
            <a:r>
              <a:rPr lang="en-US" sz="1800"/>
              <a:t>60% of all ERP (Enterprise Resource Planning) software solutions fail to achieve the desired results. Whether it be a failure in ERP implementation or integration with the company’s processes, it is a scary number that represents a worst case scenario for anyone shopping for an ERP system.</a:t>
            </a:r>
          </a:p>
        </p:txBody>
      </p:sp>
    </p:spTree>
    <p:extLst>
      <p:ext uri="{BB962C8B-B14F-4D97-AF65-F5344CB8AC3E}">
        <p14:creationId xmlns:p14="http://schemas.microsoft.com/office/powerpoint/2010/main" val="272604359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0402B49-9509-4B09-AC61-ADA30432DE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31A95470-0C19-42D7-925D-1D5F030F55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402"/>
            <a:ext cx="12192000" cy="7692272"/>
          </a:xfrm>
        </p:spPr>
      </p:pic>
    </p:spTree>
    <p:extLst>
      <p:ext uri="{BB962C8B-B14F-4D97-AF65-F5344CB8AC3E}">
        <p14:creationId xmlns:p14="http://schemas.microsoft.com/office/powerpoint/2010/main" val="3444154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2406737-E016-4C02-9390-ECA5E3B205D1}"/>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59E9D8E-3EDA-4614-AF20-F2FA3C499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6751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5C001E5-B867-4F77-AC40-6626BCF4331A}"/>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78830" y="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Unvan 1">
            <a:extLst>
              <a:ext uri="{FF2B5EF4-FFF2-40B4-BE49-F238E27FC236}">
                <a16:creationId xmlns:a16="http://schemas.microsoft.com/office/drawing/2014/main" id="{7DC2CEA2-7FA3-407A-8639-A8C08B5B934E}"/>
              </a:ext>
            </a:extLst>
          </p:cNvPr>
          <p:cNvSpPr>
            <a:spLocks noGrp="1"/>
          </p:cNvSpPr>
          <p:nvPr>
            <p:ph type="title"/>
          </p:nvPr>
        </p:nvSpPr>
        <p:spPr>
          <a:xfrm>
            <a:off x="709448" y="1913950"/>
            <a:ext cx="4204137" cy="1342754"/>
          </a:xfrm>
        </p:spPr>
        <p:txBody>
          <a:bodyPr>
            <a:normAutofit/>
          </a:bodyPr>
          <a:lstStyle/>
          <a:p>
            <a:pPr algn="ctr"/>
            <a:r>
              <a:rPr lang="tr-TR" sz="3600"/>
              <a:t>FOXMEYER</a:t>
            </a:r>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48646EA-5978-4FD6-8BC7-E9B3618AF5D1}"/>
              </a:ext>
            </a:extLst>
          </p:cNvPr>
          <p:cNvSpPr>
            <a:spLocks noGrp="1"/>
          </p:cNvSpPr>
          <p:nvPr>
            <p:ph idx="1"/>
          </p:nvPr>
        </p:nvSpPr>
        <p:spPr>
          <a:xfrm>
            <a:off x="525516" y="3149601"/>
            <a:ext cx="4917341" cy="3251196"/>
          </a:xfrm>
        </p:spPr>
        <p:txBody>
          <a:bodyPr anchor="ctr">
            <a:normAutofit/>
          </a:bodyPr>
          <a:lstStyle/>
          <a:p>
            <a:r>
              <a:rPr lang="tr-TR" sz="1600" dirty="0"/>
              <a:t>F</a:t>
            </a:r>
            <a:r>
              <a:rPr lang="en-US" sz="1600" dirty="0" err="1"/>
              <a:t>oxMeyer</a:t>
            </a:r>
            <a:r>
              <a:rPr lang="en-US" sz="1600" dirty="0"/>
              <a:t> Drugs, a $5 billion-dollar company, implemented a $100 million dollar ERP system and went completely bankrupt not long after. Did the two have a correlation? They launched the Delta III project in 1993, and implementation began between 1994 and 1995. By 1996, FoxMeyer had been driven into bankruptcy, and by 1997 the pharmaceuticals company was suing SAP, the ERP project vendor, as well as Andersen Consulting, responsible for integrating the system for $500 million dollars apiece.</a:t>
            </a:r>
          </a:p>
        </p:txBody>
      </p:sp>
    </p:spTree>
    <p:extLst>
      <p:ext uri="{BB962C8B-B14F-4D97-AF65-F5344CB8AC3E}">
        <p14:creationId xmlns:p14="http://schemas.microsoft.com/office/powerpoint/2010/main" val="324032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AC8C2E3-C0B0-413E-8CCB-E10A35667F67}"/>
              </a:ext>
            </a:extLst>
          </p:cNvPr>
          <p:cNvSpPr>
            <a:spLocks noGrp="1"/>
          </p:cNvSpPr>
          <p:nvPr>
            <p:ph type="title"/>
          </p:nvPr>
        </p:nvSpPr>
        <p:spPr>
          <a:xfrm>
            <a:off x="838200" y="365126"/>
            <a:ext cx="10515600" cy="985456"/>
          </a:xfrm>
        </p:spPr>
        <p:txBody>
          <a:bodyPr/>
          <a:lstStyle/>
          <a:p>
            <a:pPr algn="ctr"/>
            <a:r>
              <a:rPr lang="tr-TR" dirty="0"/>
              <a:t>HISTORY OF ERP</a:t>
            </a:r>
          </a:p>
        </p:txBody>
      </p:sp>
      <p:sp>
        <p:nvSpPr>
          <p:cNvPr id="3" name="İçerik Yer Tutucusu 2">
            <a:extLst>
              <a:ext uri="{FF2B5EF4-FFF2-40B4-BE49-F238E27FC236}">
                <a16:creationId xmlns:a16="http://schemas.microsoft.com/office/drawing/2014/main" id="{20EFF345-B961-48D9-9C79-3C158FDCC316}"/>
              </a:ext>
            </a:extLst>
          </p:cNvPr>
          <p:cNvSpPr>
            <a:spLocks noGrp="1"/>
          </p:cNvSpPr>
          <p:nvPr>
            <p:ph idx="1"/>
          </p:nvPr>
        </p:nvSpPr>
        <p:spPr/>
        <p:txBody>
          <a:bodyPr/>
          <a:lstStyle/>
          <a:p>
            <a:endParaRPr lang="tr-TR" dirty="0"/>
          </a:p>
          <a:p>
            <a:endParaRPr lang="tr-TR" dirty="0"/>
          </a:p>
        </p:txBody>
      </p:sp>
      <p:graphicFrame>
        <p:nvGraphicFramePr>
          <p:cNvPr id="17" name="Diyagram 16">
            <a:extLst>
              <a:ext uri="{FF2B5EF4-FFF2-40B4-BE49-F238E27FC236}">
                <a16:creationId xmlns:a16="http://schemas.microsoft.com/office/drawing/2014/main" id="{B5C4F8A7-33ED-49E2-AE70-3B76B1069879}"/>
              </a:ext>
            </a:extLst>
          </p:cNvPr>
          <p:cNvGraphicFramePr/>
          <p:nvPr>
            <p:extLst>
              <p:ext uri="{D42A27DB-BD31-4B8C-83A1-F6EECF244321}">
                <p14:modId xmlns:p14="http://schemas.microsoft.com/office/powerpoint/2010/main" val="3432120544"/>
              </p:ext>
            </p:extLst>
          </p:nvPr>
        </p:nvGraphicFramePr>
        <p:xfrm>
          <a:off x="838200" y="1350582"/>
          <a:ext cx="10153650" cy="4826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Metin kutusu 18">
            <a:extLst>
              <a:ext uri="{FF2B5EF4-FFF2-40B4-BE49-F238E27FC236}">
                <a16:creationId xmlns:a16="http://schemas.microsoft.com/office/drawing/2014/main" id="{AED0C7C3-EA6B-45DD-9DEA-D80872F16BB9}"/>
              </a:ext>
            </a:extLst>
          </p:cNvPr>
          <p:cNvSpPr txBox="1"/>
          <p:nvPr/>
        </p:nvSpPr>
        <p:spPr>
          <a:xfrm>
            <a:off x="879637" y="1656348"/>
            <a:ext cx="754929" cy="338554"/>
          </a:xfrm>
          <a:prstGeom prst="rect">
            <a:avLst/>
          </a:prstGeom>
          <a:noFill/>
        </p:spPr>
        <p:txBody>
          <a:bodyPr wrap="square" rtlCol="0">
            <a:spAutoFit/>
          </a:bodyPr>
          <a:lstStyle/>
          <a:p>
            <a:r>
              <a:rPr lang="tr-TR" sz="1600" dirty="0"/>
              <a:t>1960s</a:t>
            </a:r>
          </a:p>
        </p:txBody>
      </p:sp>
      <p:sp>
        <p:nvSpPr>
          <p:cNvPr id="20" name="Metin kutusu 19">
            <a:extLst>
              <a:ext uri="{FF2B5EF4-FFF2-40B4-BE49-F238E27FC236}">
                <a16:creationId xmlns:a16="http://schemas.microsoft.com/office/drawing/2014/main" id="{F3BA79B4-EB93-44AB-9C7E-6F74C8FA7546}"/>
              </a:ext>
            </a:extLst>
          </p:cNvPr>
          <p:cNvSpPr txBox="1"/>
          <p:nvPr/>
        </p:nvSpPr>
        <p:spPr>
          <a:xfrm>
            <a:off x="1294808" y="2440147"/>
            <a:ext cx="679515" cy="338554"/>
          </a:xfrm>
          <a:prstGeom prst="rect">
            <a:avLst/>
          </a:prstGeom>
          <a:noFill/>
        </p:spPr>
        <p:txBody>
          <a:bodyPr wrap="square" rtlCol="0">
            <a:spAutoFit/>
          </a:bodyPr>
          <a:lstStyle/>
          <a:p>
            <a:r>
              <a:rPr lang="tr-TR" sz="1600" dirty="0"/>
              <a:t>1970s</a:t>
            </a:r>
          </a:p>
        </p:txBody>
      </p:sp>
      <p:sp>
        <p:nvSpPr>
          <p:cNvPr id="21" name="Metin kutusu 20">
            <a:extLst>
              <a:ext uri="{FF2B5EF4-FFF2-40B4-BE49-F238E27FC236}">
                <a16:creationId xmlns:a16="http://schemas.microsoft.com/office/drawing/2014/main" id="{B5EA1D85-39C9-4866-996D-D176014A652E}"/>
              </a:ext>
            </a:extLst>
          </p:cNvPr>
          <p:cNvSpPr txBox="1"/>
          <p:nvPr/>
        </p:nvSpPr>
        <p:spPr>
          <a:xfrm>
            <a:off x="1470187" y="3208796"/>
            <a:ext cx="679515" cy="338554"/>
          </a:xfrm>
          <a:prstGeom prst="rect">
            <a:avLst/>
          </a:prstGeom>
          <a:noFill/>
        </p:spPr>
        <p:txBody>
          <a:bodyPr wrap="square" rtlCol="0">
            <a:spAutoFit/>
          </a:bodyPr>
          <a:lstStyle/>
          <a:p>
            <a:r>
              <a:rPr lang="tr-TR" sz="1600" dirty="0"/>
              <a:t>1980s</a:t>
            </a:r>
          </a:p>
        </p:txBody>
      </p:sp>
      <p:sp>
        <p:nvSpPr>
          <p:cNvPr id="22" name="Metin kutusu 21">
            <a:extLst>
              <a:ext uri="{FF2B5EF4-FFF2-40B4-BE49-F238E27FC236}">
                <a16:creationId xmlns:a16="http://schemas.microsoft.com/office/drawing/2014/main" id="{7CBE7ABD-7135-4EF8-825D-A0983A56E13C}"/>
              </a:ext>
            </a:extLst>
          </p:cNvPr>
          <p:cNvSpPr txBox="1"/>
          <p:nvPr/>
        </p:nvSpPr>
        <p:spPr>
          <a:xfrm>
            <a:off x="1470187" y="3956225"/>
            <a:ext cx="679515" cy="338554"/>
          </a:xfrm>
          <a:prstGeom prst="rect">
            <a:avLst/>
          </a:prstGeom>
          <a:noFill/>
        </p:spPr>
        <p:txBody>
          <a:bodyPr wrap="square" rtlCol="0">
            <a:spAutoFit/>
          </a:bodyPr>
          <a:lstStyle/>
          <a:p>
            <a:r>
              <a:rPr lang="tr-TR" sz="1600" dirty="0"/>
              <a:t>1990s</a:t>
            </a:r>
          </a:p>
        </p:txBody>
      </p:sp>
      <p:sp>
        <p:nvSpPr>
          <p:cNvPr id="23" name="Metin kutusu 22">
            <a:extLst>
              <a:ext uri="{FF2B5EF4-FFF2-40B4-BE49-F238E27FC236}">
                <a16:creationId xmlns:a16="http://schemas.microsoft.com/office/drawing/2014/main" id="{A7A6881E-BB63-451B-B381-E2A21ADAEBBE}"/>
              </a:ext>
            </a:extLst>
          </p:cNvPr>
          <p:cNvSpPr txBox="1"/>
          <p:nvPr/>
        </p:nvSpPr>
        <p:spPr>
          <a:xfrm>
            <a:off x="1294807" y="4728040"/>
            <a:ext cx="679515" cy="338554"/>
          </a:xfrm>
          <a:prstGeom prst="rect">
            <a:avLst/>
          </a:prstGeom>
          <a:noFill/>
        </p:spPr>
        <p:txBody>
          <a:bodyPr wrap="square" rtlCol="0">
            <a:spAutoFit/>
          </a:bodyPr>
          <a:lstStyle/>
          <a:p>
            <a:r>
              <a:rPr lang="tr-TR" sz="1600" dirty="0"/>
              <a:t>2000s</a:t>
            </a:r>
          </a:p>
        </p:txBody>
      </p:sp>
      <p:sp>
        <p:nvSpPr>
          <p:cNvPr id="24" name="Metin kutusu 23">
            <a:extLst>
              <a:ext uri="{FF2B5EF4-FFF2-40B4-BE49-F238E27FC236}">
                <a16:creationId xmlns:a16="http://schemas.microsoft.com/office/drawing/2014/main" id="{351FE2DB-9660-413C-AE85-5ED03B039E3E}"/>
              </a:ext>
            </a:extLst>
          </p:cNvPr>
          <p:cNvSpPr txBox="1"/>
          <p:nvPr/>
        </p:nvSpPr>
        <p:spPr>
          <a:xfrm>
            <a:off x="879637" y="5496689"/>
            <a:ext cx="679515" cy="338554"/>
          </a:xfrm>
          <a:prstGeom prst="rect">
            <a:avLst/>
          </a:prstGeom>
          <a:noFill/>
        </p:spPr>
        <p:txBody>
          <a:bodyPr wrap="square" rtlCol="0">
            <a:spAutoFit/>
          </a:bodyPr>
          <a:lstStyle/>
          <a:p>
            <a:r>
              <a:rPr lang="tr-TR" sz="1600" dirty="0"/>
              <a:t>2010s</a:t>
            </a:r>
          </a:p>
        </p:txBody>
      </p:sp>
    </p:spTree>
    <p:extLst>
      <p:ext uri="{BB962C8B-B14F-4D97-AF65-F5344CB8AC3E}">
        <p14:creationId xmlns:p14="http://schemas.microsoft.com/office/powerpoint/2010/main" val="3662761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Resim 19" descr="A picture containing indoor, person, dog, computer&#10;&#10;Description automatically generated">
            <a:extLst>
              <a:ext uri="{FF2B5EF4-FFF2-40B4-BE49-F238E27FC236}">
                <a16:creationId xmlns:a16="http://schemas.microsoft.com/office/drawing/2014/main" id="{BDE11DA2-6F63-457D-8779-91EA9C13C4C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7334"/>
          <a:stretch/>
        </p:blipFill>
        <p:spPr>
          <a:xfrm>
            <a:off x="20" y="10"/>
            <a:ext cx="12191980" cy="6857990"/>
          </a:xfrm>
          <a:prstGeom prst="rect">
            <a:avLst/>
          </a:prstGeom>
        </p:spPr>
      </p:pic>
      <p:sp>
        <p:nvSpPr>
          <p:cNvPr id="33" name="Freeform: Shape 2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İçerik Yer Tutucusu 2">
            <a:extLst>
              <a:ext uri="{FF2B5EF4-FFF2-40B4-BE49-F238E27FC236}">
                <a16:creationId xmlns:a16="http://schemas.microsoft.com/office/drawing/2014/main" id="{87ACEEF5-3976-41E1-A922-E365227AE3BC}"/>
              </a:ext>
            </a:extLst>
          </p:cNvPr>
          <p:cNvSpPr>
            <a:spLocks noGrp="1"/>
          </p:cNvSpPr>
          <p:nvPr>
            <p:ph idx="1"/>
          </p:nvPr>
        </p:nvSpPr>
        <p:spPr>
          <a:xfrm>
            <a:off x="520241" y="1203062"/>
            <a:ext cx="4397987" cy="3325396"/>
          </a:xfrm>
        </p:spPr>
        <p:txBody>
          <a:bodyPr anchor="t">
            <a:normAutofit lnSpcReduction="10000"/>
          </a:bodyPr>
          <a:lstStyle/>
          <a:p>
            <a:pPr marL="0" indent="0">
              <a:buNone/>
            </a:pPr>
            <a:r>
              <a:rPr lang="en-US" sz="1700" b="1" dirty="0"/>
              <a:t>Inventory Management &amp; Control (the 1960s)</a:t>
            </a:r>
          </a:p>
          <a:p>
            <a:r>
              <a:rPr lang="en-US" sz="1400" dirty="0"/>
              <a:t>Inventory Management and control is a combination of information technology and business processes. Business processes of maintaining the appropriate level of stock in a warehouse.</a:t>
            </a:r>
          </a:p>
          <a:p>
            <a:r>
              <a:rPr lang="en-US" sz="1400" dirty="0"/>
              <a:t>The activities of inventory management include,</a:t>
            </a:r>
          </a:p>
          <a:p>
            <a:r>
              <a:rPr lang="en-US" sz="1400" dirty="0"/>
              <a:t>Identifying inventory requirements.</a:t>
            </a:r>
          </a:p>
          <a:p>
            <a:r>
              <a:rPr lang="en-US" sz="1400" dirty="0"/>
              <a:t>Setting targets.</a:t>
            </a:r>
          </a:p>
          <a:p>
            <a:r>
              <a:rPr lang="en-US" sz="1400" dirty="0"/>
              <a:t>Providing replenishment techniques and options.</a:t>
            </a:r>
          </a:p>
          <a:p>
            <a:r>
              <a:rPr lang="en-US" sz="1400" dirty="0"/>
              <a:t>Monitoring item usages.</a:t>
            </a:r>
          </a:p>
          <a:p>
            <a:r>
              <a:rPr lang="en-US" sz="1400" dirty="0"/>
              <a:t>Reconciling the inventory balances.</a:t>
            </a:r>
          </a:p>
          <a:p>
            <a:r>
              <a:rPr lang="en-US" sz="1400" dirty="0"/>
              <a:t>Reporting inventory status.</a:t>
            </a:r>
          </a:p>
          <a:p>
            <a:endParaRPr lang="tr-TR" sz="1000" dirty="0"/>
          </a:p>
        </p:txBody>
      </p:sp>
      <p:sp>
        <p:nvSpPr>
          <p:cNvPr id="22" name="Metin kutusu 21">
            <a:extLst>
              <a:ext uri="{FF2B5EF4-FFF2-40B4-BE49-F238E27FC236}">
                <a16:creationId xmlns:a16="http://schemas.microsoft.com/office/drawing/2014/main" id="{9CF78EDB-757B-4DB4-8653-11E3B784B75D}"/>
              </a:ext>
            </a:extLst>
          </p:cNvPr>
          <p:cNvSpPr txBox="1"/>
          <p:nvPr/>
        </p:nvSpPr>
        <p:spPr>
          <a:xfrm>
            <a:off x="9723055" y="6657945"/>
            <a:ext cx="2468945"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3" tooltip="http://inventorymanagement.wikidot.com/overstock">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r>
              <a:rPr lang="tr-TR" sz="700">
                <a:solidFill>
                  <a:srgbClr val="FFFFFF"/>
                </a:solidFill>
              </a:rPr>
              <a:t> altında lisanslanmıştır</a:t>
            </a:r>
          </a:p>
        </p:txBody>
      </p:sp>
    </p:spTree>
    <p:extLst>
      <p:ext uri="{BB962C8B-B14F-4D97-AF65-F5344CB8AC3E}">
        <p14:creationId xmlns:p14="http://schemas.microsoft.com/office/powerpoint/2010/main" val="971689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9FCAE2C5-EBB6-41D6-AA47-E05004ED252D}"/>
              </a:ext>
            </a:extLst>
          </p:cNvPr>
          <p:cNvPicPr>
            <a:picLocks noChangeAspect="1"/>
          </p:cNvPicPr>
          <p:nvPr/>
        </p:nvPicPr>
        <p:blipFill rotWithShape="1">
          <a:blip r:embed="rId2">
            <a:extLst>
              <a:ext uri="{28A0092B-C50C-407E-A947-70E740481C1C}">
                <a14:useLocalDpi xmlns:a14="http://schemas.microsoft.com/office/drawing/2010/main" val="0"/>
              </a:ext>
            </a:extLst>
          </a:blip>
          <a:srcRect r="5778"/>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91AAF5F7-F5E3-41BA-A0A9-9FBD8EEC725A}"/>
              </a:ext>
            </a:extLst>
          </p:cNvPr>
          <p:cNvSpPr>
            <a:spLocks noGrp="1"/>
          </p:cNvSpPr>
          <p:nvPr>
            <p:ph idx="1"/>
          </p:nvPr>
        </p:nvSpPr>
        <p:spPr>
          <a:xfrm>
            <a:off x="525516" y="133357"/>
            <a:ext cx="4593021" cy="6257918"/>
          </a:xfrm>
        </p:spPr>
        <p:txBody>
          <a:bodyPr anchor="ctr">
            <a:normAutofit/>
          </a:bodyPr>
          <a:lstStyle/>
          <a:p>
            <a:pPr marL="0" indent="0">
              <a:buNone/>
            </a:pPr>
            <a:r>
              <a:rPr lang="en-US" sz="1600" b="1" dirty="0"/>
              <a:t>Material Requirement Planning (MRP)(the 1970s)</a:t>
            </a:r>
          </a:p>
          <a:p>
            <a:r>
              <a:rPr lang="en-US" sz="1400" dirty="0"/>
              <a:t>Materials requirement planning (MRP) utilizes software applications for scheduling production processes. MRP generates schedules for operations and raw material purchases.</a:t>
            </a:r>
          </a:p>
          <a:p>
            <a:pPr marL="0" indent="0">
              <a:buNone/>
            </a:pPr>
            <a:r>
              <a:rPr lang="en-US" sz="1400" dirty="0"/>
              <a:t>Scheduling is based on,</a:t>
            </a:r>
          </a:p>
          <a:p>
            <a:endParaRPr lang="tr-TR" sz="1400" dirty="0"/>
          </a:p>
          <a:p>
            <a:endParaRPr lang="tr-TR" sz="1400" dirty="0"/>
          </a:p>
          <a:p>
            <a:endParaRPr lang="tr-TR" sz="1400" dirty="0"/>
          </a:p>
          <a:p>
            <a:endParaRPr lang="tr-TR" sz="1400" dirty="0"/>
          </a:p>
          <a:p>
            <a:endParaRPr lang="tr-TR" sz="1400" dirty="0"/>
          </a:p>
          <a:p>
            <a:r>
              <a:rPr lang="en-US" sz="1400" dirty="0"/>
              <a:t>Production requirements for finished goods.</a:t>
            </a:r>
            <a:endParaRPr lang="tr-TR" sz="1400" dirty="0"/>
          </a:p>
          <a:p>
            <a:r>
              <a:rPr lang="en-US" sz="1400" dirty="0"/>
              <a:t>Structure of the production system.</a:t>
            </a:r>
          </a:p>
          <a:p>
            <a:r>
              <a:rPr lang="en-US" sz="1400" dirty="0"/>
              <a:t>Current inventory levels.</a:t>
            </a:r>
          </a:p>
          <a:p>
            <a:r>
              <a:rPr lang="en-US" sz="1400" dirty="0"/>
              <a:t>Lot-sizing procedure for each operation.</a:t>
            </a:r>
          </a:p>
          <a:p>
            <a:endParaRPr lang="tr-TR" sz="1100" dirty="0"/>
          </a:p>
        </p:txBody>
      </p:sp>
    </p:spTree>
    <p:extLst>
      <p:ext uri="{BB962C8B-B14F-4D97-AF65-F5344CB8AC3E}">
        <p14:creationId xmlns:p14="http://schemas.microsoft.com/office/powerpoint/2010/main" val="41931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51F3C6ED-E9DE-4B40-B60A-ECF1304A0145}"/>
              </a:ext>
            </a:extLst>
          </p:cNvPr>
          <p:cNvSpPr>
            <a:spLocks noGrp="1"/>
          </p:cNvSpPr>
          <p:nvPr>
            <p:ph idx="1"/>
          </p:nvPr>
        </p:nvSpPr>
        <p:spPr>
          <a:xfrm>
            <a:off x="655321" y="2628900"/>
            <a:ext cx="5120113" cy="3408361"/>
          </a:xfrm>
        </p:spPr>
        <p:txBody>
          <a:bodyPr>
            <a:normAutofit/>
          </a:bodyPr>
          <a:lstStyle/>
          <a:p>
            <a:pPr marL="0" indent="0">
              <a:buNone/>
            </a:pPr>
            <a:r>
              <a:rPr lang="en-US" sz="1500" b="1" dirty="0"/>
              <a:t>Manufacturing Requirements Planning (MRP II) (the 1980s)</a:t>
            </a:r>
          </a:p>
          <a:p>
            <a:r>
              <a:rPr lang="en-US" sz="1500" dirty="0"/>
              <a:t>Manufacturing requirements planning or MRP II utilizes software applications. Applications for coordinating manufacturing processes. Processes from product planning, parts purchasing, inventory control to product distribution.</a:t>
            </a:r>
          </a:p>
          <a:p>
            <a:pPr marL="0" indent="0">
              <a:buNone/>
            </a:pPr>
            <a:r>
              <a:rPr lang="en-US" sz="1500" b="1" dirty="0"/>
              <a:t>Enterprise Resource Planning (ERP) (the 1990s)</a:t>
            </a:r>
          </a:p>
          <a:p>
            <a:r>
              <a:rPr lang="en-US" sz="1500" dirty="0"/>
              <a:t>Enterprise resource planning or ERP uses a multi-module application software system. Software for improving the performance of the internal business processes. ERP systems often integrate business activities across functional departments.</a:t>
            </a:r>
          </a:p>
          <a:p>
            <a:endParaRPr lang="tr-TR" sz="1500" dirty="0"/>
          </a:p>
        </p:txBody>
      </p:sp>
      <p:pic>
        <p:nvPicPr>
          <p:cNvPr id="5" name="Picture 4" descr="A picture containing electronics&#10;&#10;Description automatically generated">
            <a:extLst>
              <a:ext uri="{FF2B5EF4-FFF2-40B4-BE49-F238E27FC236}">
                <a16:creationId xmlns:a16="http://schemas.microsoft.com/office/drawing/2014/main" id="{CA857588-8A05-4B47-B0D7-61D1104A4E41}"/>
              </a:ext>
            </a:extLst>
          </p:cNvPr>
          <p:cNvPicPr>
            <a:picLocks noChangeAspect="1"/>
          </p:cNvPicPr>
          <p:nvPr/>
        </p:nvPicPr>
        <p:blipFill rotWithShape="1">
          <a:blip r:embed="rId2">
            <a:extLst>
              <a:ext uri="{28A0092B-C50C-407E-A947-70E740481C1C}">
                <a14:useLocalDpi xmlns:a14="http://schemas.microsoft.com/office/drawing/2010/main" val="0"/>
              </a:ext>
            </a:extLst>
          </a:blip>
          <a:srcRect r="6168" b="1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51988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clipart&#10;&#10;Description automatically generated">
            <a:extLst>
              <a:ext uri="{FF2B5EF4-FFF2-40B4-BE49-F238E27FC236}">
                <a16:creationId xmlns:a16="http://schemas.microsoft.com/office/drawing/2014/main" id="{78C072A6-4BE0-4F30-83EA-50E0842A8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93" y="2675263"/>
            <a:ext cx="5069382" cy="2583124"/>
          </a:xfrm>
          <a:prstGeom prst="rect">
            <a:avLst/>
          </a:prstGeom>
        </p:spPr>
      </p:pic>
      <p:sp>
        <p:nvSpPr>
          <p:cNvPr id="34" name="Freeform: Shape 33">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36" name="Freeform: Shape 35">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4C6545C-0DB4-47BF-B16E-B38FC130CAAF}"/>
              </a:ext>
            </a:extLst>
          </p:cNvPr>
          <p:cNvSpPr>
            <a:spLocks noGrp="1"/>
          </p:cNvSpPr>
          <p:nvPr>
            <p:ph idx="1"/>
          </p:nvPr>
        </p:nvSpPr>
        <p:spPr>
          <a:xfrm>
            <a:off x="7503887" y="1146629"/>
            <a:ext cx="4252684" cy="4519667"/>
          </a:xfrm>
        </p:spPr>
        <p:txBody>
          <a:bodyPr anchor="ctr">
            <a:normAutofit/>
          </a:bodyPr>
          <a:lstStyle/>
          <a:p>
            <a:pPr marL="0" indent="0">
              <a:buNone/>
            </a:pPr>
            <a:r>
              <a:rPr lang="en-US" sz="1500" b="1" dirty="0"/>
              <a:t>Web Functionalities with Internet (ERP II) (the 2000s)</a:t>
            </a:r>
          </a:p>
          <a:p>
            <a:r>
              <a:rPr lang="en-US" sz="1500" dirty="0"/>
              <a:t>Interaction of ERP with other application suite is enabled in ERP II. An example is integrating with CRM systems.</a:t>
            </a:r>
          </a:p>
          <a:p>
            <a:r>
              <a:rPr lang="en-US" sz="1500" dirty="0"/>
              <a:t>Technological </a:t>
            </a:r>
            <a:r>
              <a:rPr lang="en-US" sz="1500" dirty="0" err="1"/>
              <a:t>advancementAccessing</a:t>
            </a:r>
            <a:r>
              <a:rPr lang="en-US" sz="1500" dirty="0"/>
              <a:t> information using internet web-browsers and mobile devices were made possible.</a:t>
            </a:r>
          </a:p>
          <a:p>
            <a:r>
              <a:rPr lang="en-US" sz="1500" dirty="0"/>
              <a:t>Technological advancement with Services Oriented Architecture (SOA) was adapted.</a:t>
            </a:r>
            <a:endParaRPr lang="tr-TR" sz="1500" dirty="0"/>
          </a:p>
        </p:txBody>
      </p:sp>
      <p:sp>
        <p:nvSpPr>
          <p:cNvPr id="6" name="Metin kutusu 5">
            <a:extLst>
              <a:ext uri="{FF2B5EF4-FFF2-40B4-BE49-F238E27FC236}">
                <a16:creationId xmlns:a16="http://schemas.microsoft.com/office/drawing/2014/main" id="{98924674-D1A1-462E-955F-1BDCD001D4B1}"/>
              </a:ext>
            </a:extLst>
          </p:cNvPr>
          <p:cNvSpPr txBox="1"/>
          <p:nvPr/>
        </p:nvSpPr>
        <p:spPr>
          <a:xfrm>
            <a:off x="9570770" y="6870700"/>
            <a:ext cx="2621230"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3" tooltip="https://www.deviantart.com/dtafalonso/art/Internet-Explorer-375582787">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r>
              <a:rPr lang="tr-TR" sz="700">
                <a:solidFill>
                  <a:srgbClr val="FFFFFF"/>
                </a:solidFill>
              </a:rPr>
              <a:t> altında lisanslanmıştır</a:t>
            </a:r>
          </a:p>
        </p:txBody>
      </p:sp>
    </p:spTree>
    <p:extLst>
      <p:ext uri="{BB962C8B-B14F-4D97-AF65-F5344CB8AC3E}">
        <p14:creationId xmlns:p14="http://schemas.microsoft.com/office/powerpoint/2010/main" val="3258861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3023</Words>
  <Application>Microsoft Office PowerPoint</Application>
  <PresentationFormat>Geniş ekran</PresentationFormat>
  <Paragraphs>124</Paragraphs>
  <Slides>48</Slides>
  <Notes>2</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48</vt:i4>
      </vt:variant>
    </vt:vector>
  </HeadingPairs>
  <TitlesOfParts>
    <vt:vector size="52" baseType="lpstr">
      <vt:lpstr>Arial</vt:lpstr>
      <vt:lpstr>Calibri</vt:lpstr>
      <vt:lpstr>Calibri Light</vt:lpstr>
      <vt:lpstr>Office Theme</vt:lpstr>
      <vt:lpstr>Selçuk Çalışkan-14030411041 Bedia AYDINLI -1403041137 Zeynep ALTUNKAYNAK-15030411030 Hatice Özgenur GÖŞELİ – 15030411014 Barış ÖZER- 15030411021 Muhammed Topgül-15030411040</vt:lpstr>
      <vt:lpstr>What is the simplest ERP definition? </vt:lpstr>
      <vt:lpstr>When you search for "ERP" on the web, the sheer amount of information that comes up can be overwhelming—not to mention a little confusing. Every website seems to have its own definition of ERP, and one ERP implementation can vary widely from the next. These differences, however, underscore the flexibility that can make ERP such a powerful business tool. To get a deeper understanding of how ERP solutions can transform your business, it helps to get a better sense of what ERP actually is and how it works. Here's a brief introduction to ERP and why it seems like everyone's talking about it.      </vt:lpstr>
      <vt:lpstr>PowerPoint Sunusu</vt:lpstr>
      <vt:lpstr>HISTORY OF ERP</vt:lpstr>
      <vt:lpstr>PowerPoint Sunusu</vt:lpstr>
      <vt:lpstr>PowerPoint Sunusu</vt:lpstr>
      <vt:lpstr>PowerPoint Sunusu</vt:lpstr>
      <vt:lpstr>PowerPoint Sunusu</vt:lpstr>
      <vt:lpstr>PowerPoint Sunusu</vt:lpstr>
      <vt:lpstr>PowerPoint Sunusu</vt:lpstr>
      <vt:lpstr>PowerPoint Sunusu</vt:lpstr>
      <vt:lpstr>WHY is ERP Necessary?</vt:lpstr>
      <vt:lpstr>PowerPoint Sunusu</vt:lpstr>
      <vt:lpstr>FINANCE</vt:lpstr>
      <vt:lpstr>Human Resources</vt:lpstr>
      <vt:lpstr> Production</vt:lpstr>
      <vt:lpstr> Supply Chain</vt:lpstr>
      <vt:lpstr>Improved Collaboration</vt:lpstr>
      <vt:lpstr>PowerPoint Sunusu</vt:lpstr>
      <vt:lpstr>Better Analytics</vt:lpstr>
      <vt:lpstr>Happier Customers</vt:lpstr>
      <vt:lpstr>THE 8 BEST  ERP SOLUTIONS FOR 2019 AND BEYOND</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NIKE</vt:lpstr>
      <vt:lpstr>HERSHEY</vt:lpstr>
      <vt:lpstr>HEWLETT PACKARD </vt:lpstr>
      <vt:lpstr>PowerPoint Sunusu</vt:lpstr>
      <vt:lpstr>PowerPoint Sunusu</vt:lpstr>
      <vt:lpstr>PowerPoint Sunusu</vt:lpstr>
      <vt:lpstr>PowerPoint Sunusu</vt:lpstr>
      <vt:lpstr>FOXMEYER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Selçuk Çalışkan Ahmet Aydın Murat Bayındır Mustafa Özdemir Kutay Polat</dc:title>
  <dc:creator>AHMET AYDIN</dc:creator>
  <cp:lastModifiedBy>SELÇUK ÇALIŞKAN</cp:lastModifiedBy>
  <cp:revision>4</cp:revision>
  <dcterms:created xsi:type="dcterms:W3CDTF">2019-11-26T19:21:01Z</dcterms:created>
  <dcterms:modified xsi:type="dcterms:W3CDTF">2020-04-20T18:11:26Z</dcterms:modified>
</cp:coreProperties>
</file>